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7.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8.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1.xml" ContentType="application/vnd.openxmlformats-officedocument.drawingml.chartshape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7.xml" ContentType="application/vnd.openxmlformats-officedocument.drawingml.chart+xml"/>
  <Override PartName="/ppt/charts/chart8.xml" ContentType="application/vnd.openxmlformats-officedocument.drawingml.chart+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04" r:id="rId1"/>
  </p:sldMasterIdLst>
  <p:notesMasterIdLst>
    <p:notesMasterId r:id="rId48"/>
  </p:notesMasterIdLst>
  <p:sldIdLst>
    <p:sldId id="256" r:id="rId2"/>
    <p:sldId id="257" r:id="rId3"/>
    <p:sldId id="285" r:id="rId4"/>
    <p:sldId id="291" r:id="rId5"/>
    <p:sldId id="267" r:id="rId6"/>
    <p:sldId id="265" r:id="rId7"/>
    <p:sldId id="268" r:id="rId8"/>
    <p:sldId id="262" r:id="rId9"/>
    <p:sldId id="279" r:id="rId10"/>
    <p:sldId id="266" r:id="rId11"/>
    <p:sldId id="330" r:id="rId12"/>
    <p:sldId id="347" r:id="rId13"/>
    <p:sldId id="327" r:id="rId14"/>
    <p:sldId id="302" r:id="rId15"/>
    <p:sldId id="304" r:id="rId16"/>
    <p:sldId id="305" r:id="rId17"/>
    <p:sldId id="307" r:id="rId18"/>
    <p:sldId id="310" r:id="rId19"/>
    <p:sldId id="312" r:id="rId20"/>
    <p:sldId id="315" r:id="rId21"/>
    <p:sldId id="337" r:id="rId22"/>
    <p:sldId id="338" r:id="rId23"/>
    <p:sldId id="339" r:id="rId24"/>
    <p:sldId id="340" r:id="rId25"/>
    <p:sldId id="341" r:id="rId26"/>
    <p:sldId id="342" r:id="rId27"/>
    <p:sldId id="343" r:id="rId28"/>
    <p:sldId id="350" r:id="rId29"/>
    <p:sldId id="351" r:id="rId30"/>
    <p:sldId id="348" r:id="rId31"/>
    <p:sldId id="324" r:id="rId32"/>
    <p:sldId id="317" r:id="rId33"/>
    <p:sldId id="318" r:id="rId34"/>
    <p:sldId id="320" r:id="rId35"/>
    <p:sldId id="283" r:id="rId36"/>
    <p:sldId id="281" r:id="rId37"/>
    <p:sldId id="326" r:id="rId38"/>
    <p:sldId id="328" r:id="rId39"/>
    <p:sldId id="329" r:id="rId40"/>
    <p:sldId id="332" r:id="rId41"/>
    <p:sldId id="333" r:id="rId42"/>
    <p:sldId id="334" r:id="rId43"/>
    <p:sldId id="335" r:id="rId44"/>
    <p:sldId id="336" r:id="rId45"/>
    <p:sldId id="346" r:id="rId46"/>
    <p:sldId id="352"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FF"/>
    <a:srgbClr val="FF66FF"/>
    <a:srgbClr val="8599B0"/>
    <a:srgbClr val="4E4D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8767" autoAdjust="0"/>
  </p:normalViewPr>
  <p:slideViewPr>
    <p:cSldViewPr snapToGrid="0">
      <p:cViewPr varScale="1">
        <p:scale>
          <a:sx n="81" d="100"/>
          <a:sy n="81" d="100"/>
        </p:scale>
        <p:origin x="291" y="3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Paul\Desktop\Paul%20Chiu%20SOP%20Bird%20Data%20Summary%20Sheet%203.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Paul\Desktop\Paul%20Chiu%20SOP%20Bird%20Data%20Summary%20Sheet%203.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Paul\Desktop\Paul%20Chiu%20SOP%20Bird%20Data%20Summary%20Sheet%203.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Paul\Desktop\Paul%20Chiu%20SOP%20Bird%20Data%20Summary%20Sheet%203.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Paul\Desktop\Paul%20Chiu%20SOP%20Bird%20Data%20Summary%20Sheet%203.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Paul\Desktop\Paul%20Chiu%20SOP%20Bird%20Data%20Summary%20Sheet%203.xlsx" TargetMode="Externa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1.xml"/></Relationships>
</file>

<file path=ppt/charts/_rels/chart7.xml.rels><?xml version="1.0" encoding="UTF-8" standalone="yes"?>
<Relationships xmlns="http://schemas.openxmlformats.org/package/2006/relationships"><Relationship Id="rId1" Type="http://schemas.openxmlformats.org/officeDocument/2006/relationships/oleObject" Target="file:///C:\Users\Paul\Desktop\Paul%20Chiu%20SOP%20Bird%20Data%20Summary%20Sheet%203.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Paul\Desktop\Paul%20Chiu%20SOP%20Bird%20Data%20Summary%20Sheet%203.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CA" sz="2800" dirty="0"/>
              <a:t>Avian abundance in</a:t>
            </a:r>
            <a:r>
              <a:rPr lang="en-CA" sz="2800" baseline="0" dirty="0"/>
              <a:t> Beaver Lake is increasing</a:t>
            </a:r>
            <a:endParaRPr lang="en-CA" sz="28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Abundance no 20012</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'C:\Users\Paul\Desktop\SOP Clean graphs\[.CLEAN BL + LL Data.xlsx]Abundance (BL)'!$BC$2:$GJ$2</c:f>
              <c:numCache>
                <c:formatCode>General</c:formatCode>
                <c:ptCount val="138"/>
                <c:pt idx="0">
                  <c:v>55</c:v>
                </c:pt>
                <c:pt idx="1">
                  <c:v>56</c:v>
                </c:pt>
                <c:pt idx="2">
                  <c:v>57</c:v>
                </c:pt>
                <c:pt idx="3">
                  <c:v>58</c:v>
                </c:pt>
                <c:pt idx="4">
                  <c:v>59</c:v>
                </c:pt>
                <c:pt idx="5">
                  <c:v>60</c:v>
                </c:pt>
                <c:pt idx="6">
                  <c:v>61</c:v>
                </c:pt>
                <c:pt idx="7">
                  <c:v>62</c:v>
                </c:pt>
                <c:pt idx="8">
                  <c:v>63</c:v>
                </c:pt>
                <c:pt idx="9">
                  <c:v>64</c:v>
                </c:pt>
                <c:pt idx="10">
                  <c:v>65</c:v>
                </c:pt>
                <c:pt idx="11">
                  <c:v>66</c:v>
                </c:pt>
                <c:pt idx="12">
                  <c:v>67</c:v>
                </c:pt>
                <c:pt idx="13">
                  <c:v>68</c:v>
                </c:pt>
                <c:pt idx="14">
                  <c:v>69</c:v>
                </c:pt>
                <c:pt idx="15">
                  <c:v>70</c:v>
                </c:pt>
                <c:pt idx="16">
                  <c:v>71</c:v>
                </c:pt>
                <c:pt idx="17">
                  <c:v>72</c:v>
                </c:pt>
                <c:pt idx="18">
                  <c:v>73</c:v>
                </c:pt>
                <c:pt idx="19">
                  <c:v>74</c:v>
                </c:pt>
                <c:pt idx="20">
                  <c:v>75</c:v>
                </c:pt>
                <c:pt idx="21">
                  <c:v>76</c:v>
                </c:pt>
                <c:pt idx="22">
                  <c:v>77</c:v>
                </c:pt>
                <c:pt idx="23">
                  <c:v>78</c:v>
                </c:pt>
                <c:pt idx="24">
                  <c:v>79</c:v>
                </c:pt>
                <c:pt idx="25">
                  <c:v>80</c:v>
                </c:pt>
                <c:pt idx="26">
                  <c:v>81</c:v>
                </c:pt>
                <c:pt idx="27">
                  <c:v>82</c:v>
                </c:pt>
                <c:pt idx="28">
                  <c:v>83</c:v>
                </c:pt>
                <c:pt idx="29">
                  <c:v>84</c:v>
                </c:pt>
                <c:pt idx="30">
                  <c:v>85</c:v>
                </c:pt>
                <c:pt idx="31">
                  <c:v>86</c:v>
                </c:pt>
                <c:pt idx="32">
                  <c:v>87</c:v>
                </c:pt>
                <c:pt idx="33">
                  <c:v>88</c:v>
                </c:pt>
                <c:pt idx="34">
                  <c:v>89</c:v>
                </c:pt>
                <c:pt idx="35">
                  <c:v>90</c:v>
                </c:pt>
                <c:pt idx="36">
                  <c:v>91</c:v>
                </c:pt>
                <c:pt idx="37">
                  <c:v>92</c:v>
                </c:pt>
                <c:pt idx="38">
                  <c:v>93</c:v>
                </c:pt>
                <c:pt idx="39">
                  <c:v>94</c:v>
                </c:pt>
                <c:pt idx="40">
                  <c:v>95</c:v>
                </c:pt>
                <c:pt idx="41">
                  <c:v>96</c:v>
                </c:pt>
                <c:pt idx="42">
                  <c:v>97</c:v>
                </c:pt>
                <c:pt idx="43">
                  <c:v>98</c:v>
                </c:pt>
                <c:pt idx="44">
                  <c:v>99</c:v>
                </c:pt>
                <c:pt idx="45">
                  <c:v>100</c:v>
                </c:pt>
                <c:pt idx="46">
                  <c:v>101</c:v>
                </c:pt>
                <c:pt idx="47">
                  <c:v>102</c:v>
                </c:pt>
                <c:pt idx="48">
                  <c:v>103</c:v>
                </c:pt>
                <c:pt idx="49">
                  <c:v>104</c:v>
                </c:pt>
                <c:pt idx="50">
                  <c:v>105</c:v>
                </c:pt>
                <c:pt idx="51">
                  <c:v>106</c:v>
                </c:pt>
                <c:pt idx="52">
                  <c:v>107</c:v>
                </c:pt>
                <c:pt idx="53">
                  <c:v>108</c:v>
                </c:pt>
                <c:pt idx="54">
                  <c:v>109</c:v>
                </c:pt>
                <c:pt idx="55">
                  <c:v>110</c:v>
                </c:pt>
                <c:pt idx="56">
                  <c:v>111</c:v>
                </c:pt>
                <c:pt idx="57">
                  <c:v>112</c:v>
                </c:pt>
                <c:pt idx="58">
                  <c:v>113</c:v>
                </c:pt>
                <c:pt idx="59">
                  <c:v>114</c:v>
                </c:pt>
                <c:pt idx="60">
                  <c:v>115</c:v>
                </c:pt>
                <c:pt idx="61">
                  <c:v>116</c:v>
                </c:pt>
                <c:pt idx="62">
                  <c:v>117</c:v>
                </c:pt>
                <c:pt idx="63">
                  <c:v>118</c:v>
                </c:pt>
                <c:pt idx="64">
                  <c:v>119</c:v>
                </c:pt>
                <c:pt idx="65">
                  <c:v>120</c:v>
                </c:pt>
                <c:pt idx="66">
                  <c:v>121</c:v>
                </c:pt>
                <c:pt idx="67">
                  <c:v>122</c:v>
                </c:pt>
                <c:pt idx="68">
                  <c:v>123</c:v>
                </c:pt>
                <c:pt idx="69">
                  <c:v>124</c:v>
                </c:pt>
                <c:pt idx="70">
                  <c:v>125</c:v>
                </c:pt>
                <c:pt idx="71">
                  <c:v>126</c:v>
                </c:pt>
                <c:pt idx="72">
                  <c:v>127</c:v>
                </c:pt>
                <c:pt idx="73">
                  <c:v>128</c:v>
                </c:pt>
                <c:pt idx="74">
                  <c:v>129</c:v>
                </c:pt>
                <c:pt idx="75">
                  <c:v>130</c:v>
                </c:pt>
                <c:pt idx="76">
                  <c:v>131</c:v>
                </c:pt>
                <c:pt idx="77">
                  <c:v>132</c:v>
                </c:pt>
                <c:pt idx="78">
                  <c:v>133</c:v>
                </c:pt>
                <c:pt idx="79">
                  <c:v>134</c:v>
                </c:pt>
                <c:pt idx="80">
                  <c:v>135</c:v>
                </c:pt>
                <c:pt idx="81">
                  <c:v>136</c:v>
                </c:pt>
                <c:pt idx="82">
                  <c:v>137</c:v>
                </c:pt>
                <c:pt idx="83">
                  <c:v>138</c:v>
                </c:pt>
                <c:pt idx="84">
                  <c:v>139</c:v>
                </c:pt>
                <c:pt idx="85">
                  <c:v>140</c:v>
                </c:pt>
                <c:pt idx="86">
                  <c:v>141</c:v>
                </c:pt>
                <c:pt idx="87">
                  <c:v>142</c:v>
                </c:pt>
                <c:pt idx="88">
                  <c:v>143</c:v>
                </c:pt>
                <c:pt idx="89">
                  <c:v>144</c:v>
                </c:pt>
                <c:pt idx="90">
                  <c:v>145</c:v>
                </c:pt>
                <c:pt idx="91">
                  <c:v>146</c:v>
                </c:pt>
                <c:pt idx="92">
                  <c:v>147</c:v>
                </c:pt>
                <c:pt idx="93">
                  <c:v>148</c:v>
                </c:pt>
                <c:pt idx="94">
                  <c:v>149</c:v>
                </c:pt>
                <c:pt idx="95">
                  <c:v>150</c:v>
                </c:pt>
                <c:pt idx="96">
                  <c:v>151</c:v>
                </c:pt>
                <c:pt idx="97">
                  <c:v>152</c:v>
                </c:pt>
                <c:pt idx="98">
                  <c:v>153</c:v>
                </c:pt>
                <c:pt idx="99">
                  <c:v>154</c:v>
                </c:pt>
                <c:pt idx="100">
                  <c:v>155</c:v>
                </c:pt>
                <c:pt idx="101">
                  <c:v>156</c:v>
                </c:pt>
                <c:pt idx="102">
                  <c:v>157</c:v>
                </c:pt>
                <c:pt idx="103">
                  <c:v>158</c:v>
                </c:pt>
                <c:pt idx="104">
                  <c:v>159</c:v>
                </c:pt>
                <c:pt idx="105">
                  <c:v>160</c:v>
                </c:pt>
                <c:pt idx="106">
                  <c:v>161</c:v>
                </c:pt>
                <c:pt idx="107">
                  <c:v>162</c:v>
                </c:pt>
                <c:pt idx="108">
                  <c:v>163</c:v>
                </c:pt>
                <c:pt idx="109">
                  <c:v>164</c:v>
                </c:pt>
                <c:pt idx="110">
                  <c:v>165</c:v>
                </c:pt>
                <c:pt idx="111">
                  <c:v>166</c:v>
                </c:pt>
                <c:pt idx="112">
                  <c:v>167</c:v>
                </c:pt>
                <c:pt idx="113">
                  <c:v>168</c:v>
                </c:pt>
                <c:pt idx="114">
                  <c:v>169</c:v>
                </c:pt>
                <c:pt idx="115">
                  <c:v>170</c:v>
                </c:pt>
                <c:pt idx="116">
                  <c:v>171</c:v>
                </c:pt>
                <c:pt idx="117">
                  <c:v>172</c:v>
                </c:pt>
                <c:pt idx="118">
                  <c:v>173</c:v>
                </c:pt>
                <c:pt idx="119">
                  <c:v>174</c:v>
                </c:pt>
                <c:pt idx="120">
                  <c:v>175</c:v>
                </c:pt>
                <c:pt idx="121">
                  <c:v>176</c:v>
                </c:pt>
                <c:pt idx="122">
                  <c:v>177</c:v>
                </c:pt>
                <c:pt idx="123">
                  <c:v>178</c:v>
                </c:pt>
                <c:pt idx="124">
                  <c:v>179</c:v>
                </c:pt>
                <c:pt idx="125">
                  <c:v>180</c:v>
                </c:pt>
                <c:pt idx="126">
                  <c:v>181</c:v>
                </c:pt>
                <c:pt idx="127">
                  <c:v>182</c:v>
                </c:pt>
                <c:pt idx="128">
                  <c:v>183</c:v>
                </c:pt>
                <c:pt idx="129">
                  <c:v>184</c:v>
                </c:pt>
                <c:pt idx="130">
                  <c:v>185</c:v>
                </c:pt>
                <c:pt idx="131">
                  <c:v>186</c:v>
                </c:pt>
                <c:pt idx="132">
                  <c:v>187</c:v>
                </c:pt>
                <c:pt idx="133">
                  <c:v>188</c:v>
                </c:pt>
                <c:pt idx="134">
                  <c:v>189</c:v>
                </c:pt>
                <c:pt idx="135">
                  <c:v>190</c:v>
                </c:pt>
                <c:pt idx="136">
                  <c:v>191</c:v>
                </c:pt>
                <c:pt idx="137">
                  <c:v>192</c:v>
                </c:pt>
              </c:numCache>
            </c:numRef>
          </c:xVal>
          <c:yVal>
            <c:numRef>
              <c:f>'C:\Users\Paul\Desktop\SOP Clean graphs\[.CLEAN BL + LL Data.xlsx]Abundance (BL)'!$BC$4:$GJ$4</c:f>
              <c:numCache>
                <c:formatCode>General</c:formatCode>
                <c:ptCount val="138"/>
                <c:pt idx="0">
                  <c:v>75</c:v>
                </c:pt>
                <c:pt idx="1">
                  <c:v>126.33333333333331</c:v>
                </c:pt>
                <c:pt idx="2">
                  <c:v>78</c:v>
                </c:pt>
                <c:pt idx="3">
                  <c:v>57</c:v>
                </c:pt>
                <c:pt idx="4">
                  <c:v>94</c:v>
                </c:pt>
                <c:pt idx="6">
                  <c:v>155</c:v>
                </c:pt>
                <c:pt idx="7">
                  <c:v>146</c:v>
                </c:pt>
                <c:pt idx="8">
                  <c:v>146</c:v>
                </c:pt>
                <c:pt idx="9">
                  <c:v>96</c:v>
                </c:pt>
                <c:pt idx="10">
                  <c:v>55</c:v>
                </c:pt>
                <c:pt idx="11">
                  <c:v>54</c:v>
                </c:pt>
                <c:pt idx="12">
                  <c:v>97</c:v>
                </c:pt>
                <c:pt idx="13">
                  <c:v>14</c:v>
                </c:pt>
                <c:pt idx="14">
                  <c:v>64</c:v>
                </c:pt>
                <c:pt idx="15">
                  <c:v>62</c:v>
                </c:pt>
                <c:pt idx="16">
                  <c:v>83</c:v>
                </c:pt>
                <c:pt idx="19">
                  <c:v>122</c:v>
                </c:pt>
                <c:pt idx="20">
                  <c:v>107</c:v>
                </c:pt>
                <c:pt idx="21">
                  <c:v>46</c:v>
                </c:pt>
                <c:pt idx="22">
                  <c:v>34</c:v>
                </c:pt>
                <c:pt idx="23">
                  <c:v>65</c:v>
                </c:pt>
                <c:pt idx="24">
                  <c:v>57</c:v>
                </c:pt>
                <c:pt idx="25">
                  <c:v>74</c:v>
                </c:pt>
                <c:pt idx="26">
                  <c:v>60</c:v>
                </c:pt>
                <c:pt idx="27">
                  <c:v>44</c:v>
                </c:pt>
                <c:pt idx="28">
                  <c:v>107</c:v>
                </c:pt>
                <c:pt idx="29">
                  <c:v>71</c:v>
                </c:pt>
                <c:pt idx="30">
                  <c:v>116</c:v>
                </c:pt>
                <c:pt idx="31">
                  <c:v>116</c:v>
                </c:pt>
                <c:pt idx="32">
                  <c:v>102</c:v>
                </c:pt>
                <c:pt idx="33">
                  <c:v>74</c:v>
                </c:pt>
                <c:pt idx="34">
                  <c:v>62</c:v>
                </c:pt>
                <c:pt idx="35">
                  <c:v>57</c:v>
                </c:pt>
                <c:pt idx="36">
                  <c:v>89</c:v>
                </c:pt>
                <c:pt idx="37">
                  <c:v>5</c:v>
                </c:pt>
                <c:pt idx="38">
                  <c:v>71</c:v>
                </c:pt>
                <c:pt idx="39">
                  <c:v>144</c:v>
                </c:pt>
                <c:pt idx="40">
                  <c:v>77</c:v>
                </c:pt>
                <c:pt idx="41">
                  <c:v>61</c:v>
                </c:pt>
                <c:pt idx="42">
                  <c:v>82</c:v>
                </c:pt>
                <c:pt idx="43">
                  <c:v>149</c:v>
                </c:pt>
                <c:pt idx="44">
                  <c:v>94</c:v>
                </c:pt>
                <c:pt idx="45">
                  <c:v>54</c:v>
                </c:pt>
                <c:pt idx="46">
                  <c:v>48</c:v>
                </c:pt>
                <c:pt idx="47">
                  <c:v>75</c:v>
                </c:pt>
                <c:pt idx="48">
                  <c:v>87</c:v>
                </c:pt>
                <c:pt idx="49">
                  <c:v>36</c:v>
                </c:pt>
                <c:pt idx="50">
                  <c:v>52</c:v>
                </c:pt>
                <c:pt idx="51">
                  <c:v>155</c:v>
                </c:pt>
                <c:pt idx="52">
                  <c:v>97</c:v>
                </c:pt>
                <c:pt idx="53">
                  <c:v>41</c:v>
                </c:pt>
                <c:pt idx="54">
                  <c:v>115</c:v>
                </c:pt>
                <c:pt idx="55">
                  <c:v>690</c:v>
                </c:pt>
                <c:pt idx="56">
                  <c:v>100</c:v>
                </c:pt>
                <c:pt idx="57">
                  <c:v>78</c:v>
                </c:pt>
                <c:pt idx="58">
                  <c:v>81</c:v>
                </c:pt>
                <c:pt idx="59">
                  <c:v>93</c:v>
                </c:pt>
                <c:pt idx="60">
                  <c:v>114</c:v>
                </c:pt>
                <c:pt idx="61">
                  <c:v>32</c:v>
                </c:pt>
                <c:pt idx="62">
                  <c:v>18</c:v>
                </c:pt>
                <c:pt idx="63">
                  <c:v>106</c:v>
                </c:pt>
                <c:pt idx="64">
                  <c:v>149</c:v>
                </c:pt>
                <c:pt idx="65">
                  <c:v>118</c:v>
                </c:pt>
                <c:pt idx="66">
                  <c:v>161</c:v>
                </c:pt>
                <c:pt idx="67">
                  <c:v>116</c:v>
                </c:pt>
                <c:pt idx="68">
                  <c:v>126</c:v>
                </c:pt>
                <c:pt idx="69">
                  <c:v>63</c:v>
                </c:pt>
                <c:pt idx="70">
                  <c:v>84</c:v>
                </c:pt>
                <c:pt idx="71">
                  <c:v>111</c:v>
                </c:pt>
                <c:pt idx="72">
                  <c:v>71</c:v>
                </c:pt>
                <c:pt idx="73">
                  <c:v>70</c:v>
                </c:pt>
                <c:pt idx="74">
                  <c:v>54</c:v>
                </c:pt>
                <c:pt idx="75">
                  <c:v>117</c:v>
                </c:pt>
                <c:pt idx="76">
                  <c:v>121</c:v>
                </c:pt>
                <c:pt idx="77">
                  <c:v>193</c:v>
                </c:pt>
                <c:pt idx="78">
                  <c:v>121</c:v>
                </c:pt>
                <c:pt idx="79">
                  <c:v>187</c:v>
                </c:pt>
                <c:pt idx="80">
                  <c:v>142</c:v>
                </c:pt>
                <c:pt idx="81">
                  <c:v>76</c:v>
                </c:pt>
                <c:pt idx="82">
                  <c:v>59</c:v>
                </c:pt>
                <c:pt idx="83">
                  <c:v>113</c:v>
                </c:pt>
                <c:pt idx="84">
                  <c:v>74</c:v>
                </c:pt>
                <c:pt idx="85">
                  <c:v>74</c:v>
                </c:pt>
                <c:pt idx="86">
                  <c:v>96</c:v>
                </c:pt>
                <c:pt idx="87">
                  <c:v>54</c:v>
                </c:pt>
                <c:pt idx="88">
                  <c:v>135</c:v>
                </c:pt>
                <c:pt idx="89">
                  <c:v>302</c:v>
                </c:pt>
                <c:pt idx="90">
                  <c:v>154</c:v>
                </c:pt>
                <c:pt idx="91">
                  <c:v>279</c:v>
                </c:pt>
                <c:pt idx="92">
                  <c:v>265</c:v>
                </c:pt>
                <c:pt idx="93">
                  <c:v>92</c:v>
                </c:pt>
                <c:pt idx="94">
                  <c:v>85</c:v>
                </c:pt>
                <c:pt idx="95">
                  <c:v>80</c:v>
                </c:pt>
                <c:pt idx="96">
                  <c:v>49</c:v>
                </c:pt>
                <c:pt idx="97">
                  <c:v>19</c:v>
                </c:pt>
                <c:pt idx="98">
                  <c:v>49</c:v>
                </c:pt>
                <c:pt idx="99">
                  <c:v>132</c:v>
                </c:pt>
                <c:pt idx="100">
                  <c:v>79</c:v>
                </c:pt>
                <c:pt idx="101">
                  <c:v>82</c:v>
                </c:pt>
                <c:pt idx="102">
                  <c:v>63</c:v>
                </c:pt>
                <c:pt idx="103">
                  <c:v>168</c:v>
                </c:pt>
                <c:pt idx="104">
                  <c:v>152</c:v>
                </c:pt>
                <c:pt idx="105">
                  <c:v>45</c:v>
                </c:pt>
                <c:pt idx="106">
                  <c:v>62</c:v>
                </c:pt>
                <c:pt idx="107">
                  <c:v>83</c:v>
                </c:pt>
                <c:pt idx="108">
                  <c:v>69</c:v>
                </c:pt>
                <c:pt idx="109">
                  <c:v>25</c:v>
                </c:pt>
                <c:pt idx="113">
                  <c:v>269</c:v>
                </c:pt>
                <c:pt idx="114">
                  <c:v>150</c:v>
                </c:pt>
                <c:pt idx="115">
                  <c:v>170</c:v>
                </c:pt>
                <c:pt idx="116">
                  <c:v>185</c:v>
                </c:pt>
                <c:pt idx="117">
                  <c:v>147</c:v>
                </c:pt>
                <c:pt idx="118">
                  <c:v>92</c:v>
                </c:pt>
                <c:pt idx="119">
                  <c:v>69</c:v>
                </c:pt>
                <c:pt idx="120">
                  <c:v>120</c:v>
                </c:pt>
                <c:pt idx="121">
                  <c:v>64</c:v>
                </c:pt>
                <c:pt idx="122">
                  <c:v>100</c:v>
                </c:pt>
                <c:pt idx="123">
                  <c:v>153</c:v>
                </c:pt>
                <c:pt idx="124">
                  <c:v>111</c:v>
                </c:pt>
                <c:pt idx="125">
                  <c:v>122</c:v>
                </c:pt>
                <c:pt idx="126">
                  <c:v>197</c:v>
                </c:pt>
                <c:pt idx="128">
                  <c:v>104</c:v>
                </c:pt>
                <c:pt idx="129">
                  <c:v>137</c:v>
                </c:pt>
                <c:pt idx="131">
                  <c:v>47</c:v>
                </c:pt>
                <c:pt idx="135">
                  <c:v>159</c:v>
                </c:pt>
                <c:pt idx="136">
                  <c:v>295</c:v>
                </c:pt>
                <c:pt idx="137">
                  <c:v>186</c:v>
                </c:pt>
              </c:numCache>
            </c:numRef>
          </c:yVal>
          <c:smooth val="0"/>
          <c:extLst>
            <c:ext xmlns:c16="http://schemas.microsoft.com/office/drawing/2014/chart" uri="{C3380CC4-5D6E-409C-BE32-E72D297353CC}">
              <c16:uniqueId val="{00000001-44B7-49A5-A7A5-4B3EA7C66B7D}"/>
            </c:ext>
          </c:extLst>
        </c:ser>
        <c:ser>
          <c:idx val="1"/>
          <c:order val="1"/>
          <c:tx>
            <c:v>Abundance 20012</c:v>
          </c:tx>
          <c:spPr>
            <a:ln w="25400" cap="rnd">
              <a:noFill/>
              <a:round/>
            </a:ln>
            <a:effectLst/>
          </c:spPr>
          <c:marker>
            <c:symbol val="circle"/>
            <c:size val="5"/>
            <c:spPr>
              <a:solidFill>
                <a:schemeClr val="accent2"/>
              </a:solidFill>
              <a:ln w="9525">
                <a:solidFill>
                  <a:schemeClr val="accent2"/>
                </a:solidFill>
              </a:ln>
              <a:effectLst/>
            </c:spPr>
          </c:marker>
          <c:xVal>
            <c:numRef>
              <c:f>'C:\Users\Paul\Desktop\SOP Clean graphs\[.CLEAN BL + LL Data.xlsx]Abundance (BL)'!$B$2:$S$2</c:f>
              <c:numCache>
                <c:formatCode>General</c:formatCode>
                <c:ptCount val="18"/>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numCache>
            </c:numRef>
          </c:xVal>
          <c:yVal>
            <c:numRef>
              <c:f>'C:\Users\Paul\Desktop\SOP Clean graphs\[.CLEAN BL + LL Data.xlsx]Abundance (BL)'!$B$4:$S$4</c:f>
              <c:numCache>
                <c:formatCode>General</c:formatCode>
                <c:ptCount val="18"/>
                <c:pt idx="0">
                  <c:v>226.56666666666666</c:v>
                </c:pt>
                <c:pt idx="1">
                  <c:v>264.2</c:v>
                </c:pt>
                <c:pt idx="2">
                  <c:v>154.25</c:v>
                </c:pt>
                <c:pt idx="3">
                  <c:v>71.25</c:v>
                </c:pt>
                <c:pt idx="4">
                  <c:v>81.000000000000014</c:v>
                </c:pt>
                <c:pt idx="5">
                  <c:v>98.5</c:v>
                </c:pt>
                <c:pt idx="6">
                  <c:v>100.25</c:v>
                </c:pt>
                <c:pt idx="7">
                  <c:v>103.80000000000001</c:v>
                </c:pt>
                <c:pt idx="8">
                  <c:v>186.25</c:v>
                </c:pt>
                <c:pt idx="9">
                  <c:v>231.25</c:v>
                </c:pt>
                <c:pt idx="10">
                  <c:v>217.8</c:v>
                </c:pt>
                <c:pt idx="11">
                  <c:v>220.75</c:v>
                </c:pt>
                <c:pt idx="12">
                  <c:v>265.75</c:v>
                </c:pt>
                <c:pt idx="13">
                  <c:v>261</c:v>
                </c:pt>
                <c:pt idx="14">
                  <c:v>213.25</c:v>
                </c:pt>
                <c:pt idx="15">
                  <c:v>109.5</c:v>
                </c:pt>
                <c:pt idx="16">
                  <c:v>90.399999999999977</c:v>
                </c:pt>
                <c:pt idx="17">
                  <c:v>116</c:v>
                </c:pt>
              </c:numCache>
            </c:numRef>
          </c:yVal>
          <c:smooth val="0"/>
          <c:extLst>
            <c:ext xmlns:c16="http://schemas.microsoft.com/office/drawing/2014/chart" uri="{C3380CC4-5D6E-409C-BE32-E72D297353CC}">
              <c16:uniqueId val="{00000002-44B7-49A5-A7A5-4B3EA7C66B7D}"/>
            </c:ext>
          </c:extLst>
        </c:ser>
        <c:dLbls>
          <c:showLegendKey val="0"/>
          <c:showVal val="0"/>
          <c:showCatName val="0"/>
          <c:showSerName val="0"/>
          <c:showPercent val="0"/>
          <c:showBubbleSize val="0"/>
        </c:dLbls>
        <c:axId val="372140168"/>
        <c:axId val="345267360"/>
      </c:scatterChart>
      <c:valAx>
        <c:axId val="372140168"/>
        <c:scaling>
          <c:orientation val="minMax"/>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Date Code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45267360"/>
        <c:crosses val="autoZero"/>
        <c:crossBetween val="midCat"/>
        <c:majorUnit val="12"/>
        <c:minorUnit val="1"/>
      </c:valAx>
      <c:valAx>
        <c:axId val="3452673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CA" sz="1400" dirty="0"/>
                  <a:t>Number of individuals spotted</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72140168"/>
        <c:crosses val="autoZero"/>
        <c:crossBetween val="midCat"/>
        <c:majorUnit val="5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n-lt"/>
                <a:ea typeface="+mn-ea"/>
                <a:cs typeface="+mn-cs"/>
              </a:defRPr>
            </a:pPr>
            <a:r>
              <a:rPr lang="en-CA" sz="2800"/>
              <a:t>Seasonal Abundance in Beaver Lake</a:t>
            </a:r>
          </a:p>
        </c:rich>
      </c:tx>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2001</c:v>
          </c:tx>
          <c:spPr>
            <a:ln w="25400" cap="rnd">
              <a:noFill/>
              <a:round/>
            </a:ln>
            <a:effectLst/>
          </c:spPr>
          <c:marker>
            <c:symbol val="circle"/>
            <c:size val="5"/>
            <c:spPr>
              <a:solidFill>
                <a:srgbClr val="FF0000"/>
              </a:solidFill>
              <a:ln w="9525">
                <a:noFill/>
              </a:ln>
              <a:effectLst/>
            </c:spPr>
          </c:marker>
          <c:xVal>
            <c:numRef>
              <c:f>'[1]Abundance (BL)'!$B$6:$M$6</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xVal>
          <c:yVal>
            <c:numRef>
              <c:f>'[1]Abundance (BL)'!$B$7:$M$7</c:f>
              <c:numCache>
                <c:formatCode>General</c:formatCode>
                <c:ptCount val="12"/>
                <c:pt idx="1">
                  <c:v>226.56666666666666</c:v>
                </c:pt>
                <c:pt idx="2">
                  <c:v>264.2</c:v>
                </c:pt>
                <c:pt idx="3">
                  <c:v>154.25</c:v>
                </c:pt>
                <c:pt idx="4">
                  <c:v>71.25</c:v>
                </c:pt>
                <c:pt idx="5">
                  <c:v>81.000000000000014</c:v>
                </c:pt>
                <c:pt idx="6">
                  <c:v>98.5</c:v>
                </c:pt>
                <c:pt idx="7">
                  <c:v>100.25</c:v>
                </c:pt>
                <c:pt idx="8">
                  <c:v>103.80000000000001</c:v>
                </c:pt>
                <c:pt idx="9">
                  <c:v>186.25</c:v>
                </c:pt>
                <c:pt idx="10">
                  <c:v>231.25</c:v>
                </c:pt>
                <c:pt idx="11">
                  <c:v>217.8</c:v>
                </c:pt>
              </c:numCache>
            </c:numRef>
          </c:yVal>
          <c:smooth val="0"/>
          <c:extLst>
            <c:ext xmlns:c16="http://schemas.microsoft.com/office/drawing/2014/chart" uri="{C3380CC4-5D6E-409C-BE32-E72D297353CC}">
              <c16:uniqueId val="{00000000-5B69-4DBE-BBAE-A7E83ADDF7A4}"/>
            </c:ext>
          </c:extLst>
        </c:ser>
        <c:ser>
          <c:idx val="1"/>
          <c:order val="1"/>
          <c:tx>
            <c:v>2002</c:v>
          </c:tx>
          <c:spPr>
            <a:ln w="25400" cap="rnd">
              <a:noFill/>
              <a:round/>
            </a:ln>
            <a:effectLst/>
          </c:spPr>
          <c:marker>
            <c:symbol val="square"/>
            <c:size val="5"/>
            <c:spPr>
              <a:solidFill>
                <a:srgbClr val="FF0000"/>
              </a:solidFill>
              <a:ln w="9525">
                <a:noFill/>
              </a:ln>
              <a:effectLst/>
            </c:spPr>
          </c:marker>
          <c:xVal>
            <c:numRef>
              <c:f>'[1]Abundance (BL)'!$B$6:$M$6</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xVal>
          <c:yVal>
            <c:numRef>
              <c:f>'[1]Abundance (BL)'!$B$8:$M$8</c:f>
              <c:numCache>
                <c:formatCode>General</c:formatCode>
                <c:ptCount val="12"/>
                <c:pt idx="0">
                  <c:v>220.75</c:v>
                </c:pt>
                <c:pt idx="1">
                  <c:v>265.75</c:v>
                </c:pt>
                <c:pt idx="2">
                  <c:v>261</c:v>
                </c:pt>
                <c:pt idx="3">
                  <c:v>213.25</c:v>
                </c:pt>
                <c:pt idx="4">
                  <c:v>109.5</c:v>
                </c:pt>
                <c:pt idx="5">
                  <c:v>90.399999999999977</c:v>
                </c:pt>
                <c:pt idx="6">
                  <c:v>116</c:v>
                </c:pt>
              </c:numCache>
            </c:numRef>
          </c:yVal>
          <c:smooth val="0"/>
          <c:extLst>
            <c:ext xmlns:c16="http://schemas.microsoft.com/office/drawing/2014/chart" uri="{C3380CC4-5D6E-409C-BE32-E72D297353CC}">
              <c16:uniqueId val="{00000001-5B69-4DBE-BBAE-A7E83ADDF7A4}"/>
            </c:ext>
          </c:extLst>
        </c:ser>
        <c:ser>
          <c:idx val="2"/>
          <c:order val="2"/>
          <c:tx>
            <c:v>2005</c:v>
          </c:tx>
          <c:spPr>
            <a:ln w="25400" cap="rnd">
              <a:noFill/>
              <a:round/>
            </a:ln>
            <a:effectLst/>
          </c:spPr>
          <c:marker>
            <c:symbol val="triangle"/>
            <c:size val="5"/>
            <c:spPr>
              <a:solidFill>
                <a:srgbClr val="FF0000"/>
              </a:solidFill>
              <a:ln w="9525">
                <a:noFill/>
              </a:ln>
              <a:effectLst/>
            </c:spPr>
          </c:marker>
          <c:xVal>
            <c:strRef>
              <c:f>'[1]Abundance (BL)'!$B$6:$N$6</c:f>
              <c:strCache>
                <c:ptCount val="13"/>
                <c:pt idx="0">
                  <c:v>1</c:v>
                </c:pt>
                <c:pt idx="1">
                  <c:v>2</c:v>
                </c:pt>
                <c:pt idx="2">
                  <c:v>3</c:v>
                </c:pt>
                <c:pt idx="3">
                  <c:v>4</c:v>
                </c:pt>
                <c:pt idx="4">
                  <c:v>5</c:v>
                </c:pt>
                <c:pt idx="5">
                  <c:v>6</c:v>
                </c:pt>
                <c:pt idx="6">
                  <c:v>7</c:v>
                </c:pt>
                <c:pt idx="7">
                  <c:v>8</c:v>
                </c:pt>
                <c:pt idx="8">
                  <c:v>9</c:v>
                </c:pt>
                <c:pt idx="9">
                  <c:v>10</c:v>
                </c:pt>
                <c:pt idx="10">
                  <c:v>11</c:v>
                </c:pt>
                <c:pt idx="11">
                  <c:v>12</c:v>
                </c:pt>
                <c:pt idx="12">
                  <c:v>avg</c:v>
                </c:pt>
              </c:strCache>
            </c:strRef>
          </c:xVal>
          <c:yVal>
            <c:numRef>
              <c:f>'[1]Abundance (BL)'!$B$9:$M$9</c:f>
              <c:numCache>
                <c:formatCode>General</c:formatCode>
                <c:ptCount val="12"/>
                <c:pt idx="6">
                  <c:v>75</c:v>
                </c:pt>
                <c:pt idx="7">
                  <c:v>126.33333333333331</c:v>
                </c:pt>
                <c:pt idx="8">
                  <c:v>78</c:v>
                </c:pt>
                <c:pt idx="9">
                  <c:v>57</c:v>
                </c:pt>
                <c:pt idx="10">
                  <c:v>94</c:v>
                </c:pt>
              </c:numCache>
            </c:numRef>
          </c:yVal>
          <c:smooth val="0"/>
          <c:extLst>
            <c:ext xmlns:c16="http://schemas.microsoft.com/office/drawing/2014/chart" uri="{C3380CC4-5D6E-409C-BE32-E72D297353CC}">
              <c16:uniqueId val="{00000002-5B69-4DBE-BBAE-A7E83ADDF7A4}"/>
            </c:ext>
          </c:extLst>
        </c:ser>
        <c:ser>
          <c:idx val="3"/>
          <c:order val="3"/>
          <c:tx>
            <c:v>2006</c:v>
          </c:tx>
          <c:spPr>
            <a:ln w="25400" cap="rnd">
              <a:noFill/>
              <a:round/>
            </a:ln>
            <a:effectLst/>
          </c:spPr>
          <c:marker>
            <c:symbol val="circle"/>
            <c:size val="5"/>
            <c:spPr>
              <a:solidFill>
                <a:srgbClr val="00B050"/>
              </a:solidFill>
              <a:ln w="9525">
                <a:noFill/>
              </a:ln>
              <a:effectLst/>
            </c:spPr>
          </c:marker>
          <c:xVal>
            <c:numRef>
              <c:f>'[1]Abundance (BL)'!$B$6:$M$6</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xVal>
          <c:yVal>
            <c:numRef>
              <c:f>'[1]Abundance (BL)'!$B$10:$M$10</c:f>
              <c:numCache>
                <c:formatCode>General</c:formatCode>
                <c:ptCount val="12"/>
                <c:pt idx="0">
                  <c:v>155</c:v>
                </c:pt>
                <c:pt idx="1">
                  <c:v>146</c:v>
                </c:pt>
                <c:pt idx="2">
                  <c:v>146</c:v>
                </c:pt>
                <c:pt idx="3">
                  <c:v>96</c:v>
                </c:pt>
                <c:pt idx="4">
                  <c:v>55</c:v>
                </c:pt>
                <c:pt idx="5">
                  <c:v>54</c:v>
                </c:pt>
                <c:pt idx="6">
                  <c:v>97</c:v>
                </c:pt>
                <c:pt idx="7">
                  <c:v>14</c:v>
                </c:pt>
                <c:pt idx="8">
                  <c:v>64</c:v>
                </c:pt>
                <c:pt idx="9">
                  <c:v>62</c:v>
                </c:pt>
                <c:pt idx="10">
                  <c:v>83</c:v>
                </c:pt>
              </c:numCache>
            </c:numRef>
          </c:yVal>
          <c:smooth val="0"/>
          <c:extLst>
            <c:ext xmlns:c16="http://schemas.microsoft.com/office/drawing/2014/chart" uri="{C3380CC4-5D6E-409C-BE32-E72D297353CC}">
              <c16:uniqueId val="{00000003-5B69-4DBE-BBAE-A7E83ADDF7A4}"/>
            </c:ext>
          </c:extLst>
        </c:ser>
        <c:ser>
          <c:idx val="4"/>
          <c:order val="4"/>
          <c:tx>
            <c:v>2007</c:v>
          </c:tx>
          <c:spPr>
            <a:ln w="25400" cap="rnd">
              <a:noFill/>
              <a:round/>
            </a:ln>
            <a:effectLst/>
          </c:spPr>
          <c:marker>
            <c:symbol val="square"/>
            <c:size val="5"/>
            <c:spPr>
              <a:solidFill>
                <a:srgbClr val="00B050"/>
              </a:solidFill>
              <a:ln w="9525">
                <a:noFill/>
              </a:ln>
              <a:effectLst/>
            </c:spPr>
          </c:marker>
          <c:xVal>
            <c:numRef>
              <c:f>'[1]Abundance (BL)'!$B$6:$M$6</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xVal>
          <c:yVal>
            <c:numRef>
              <c:f>'[1]Abundance (BL)'!$B$11:$M$11</c:f>
              <c:numCache>
                <c:formatCode>General</c:formatCode>
                <c:ptCount val="12"/>
                <c:pt idx="1">
                  <c:v>122</c:v>
                </c:pt>
                <c:pt idx="2">
                  <c:v>107</c:v>
                </c:pt>
                <c:pt idx="3">
                  <c:v>46</c:v>
                </c:pt>
                <c:pt idx="4">
                  <c:v>34</c:v>
                </c:pt>
                <c:pt idx="5">
                  <c:v>65</c:v>
                </c:pt>
                <c:pt idx="6">
                  <c:v>57</c:v>
                </c:pt>
                <c:pt idx="7">
                  <c:v>74</c:v>
                </c:pt>
                <c:pt idx="8">
                  <c:v>60</c:v>
                </c:pt>
                <c:pt idx="9">
                  <c:v>44</c:v>
                </c:pt>
                <c:pt idx="10">
                  <c:v>107</c:v>
                </c:pt>
                <c:pt idx="11">
                  <c:v>71</c:v>
                </c:pt>
              </c:numCache>
            </c:numRef>
          </c:yVal>
          <c:smooth val="0"/>
          <c:extLst>
            <c:ext xmlns:c16="http://schemas.microsoft.com/office/drawing/2014/chart" uri="{C3380CC4-5D6E-409C-BE32-E72D297353CC}">
              <c16:uniqueId val="{00000004-5B69-4DBE-BBAE-A7E83ADDF7A4}"/>
            </c:ext>
          </c:extLst>
        </c:ser>
        <c:ser>
          <c:idx val="5"/>
          <c:order val="5"/>
          <c:tx>
            <c:v>2008</c:v>
          </c:tx>
          <c:spPr>
            <a:ln w="25400" cap="rnd">
              <a:noFill/>
              <a:round/>
            </a:ln>
            <a:effectLst/>
          </c:spPr>
          <c:marker>
            <c:symbol val="triangle"/>
            <c:size val="5"/>
            <c:spPr>
              <a:solidFill>
                <a:srgbClr val="00B050"/>
              </a:solidFill>
              <a:ln w="9525">
                <a:noFill/>
              </a:ln>
              <a:effectLst/>
            </c:spPr>
          </c:marker>
          <c:xVal>
            <c:strRef>
              <c:f>'[1]Abundance (BL)'!$B$6:$N$6</c:f>
              <c:strCache>
                <c:ptCount val="13"/>
                <c:pt idx="0">
                  <c:v>1</c:v>
                </c:pt>
                <c:pt idx="1">
                  <c:v>2</c:v>
                </c:pt>
                <c:pt idx="2">
                  <c:v>3</c:v>
                </c:pt>
                <c:pt idx="3">
                  <c:v>4</c:v>
                </c:pt>
                <c:pt idx="4">
                  <c:v>5</c:v>
                </c:pt>
                <c:pt idx="5">
                  <c:v>6</c:v>
                </c:pt>
                <c:pt idx="6">
                  <c:v>7</c:v>
                </c:pt>
                <c:pt idx="7">
                  <c:v>8</c:v>
                </c:pt>
                <c:pt idx="8">
                  <c:v>9</c:v>
                </c:pt>
                <c:pt idx="9">
                  <c:v>10</c:v>
                </c:pt>
                <c:pt idx="10">
                  <c:v>11</c:v>
                </c:pt>
                <c:pt idx="11">
                  <c:v>12</c:v>
                </c:pt>
                <c:pt idx="12">
                  <c:v>avg</c:v>
                </c:pt>
              </c:strCache>
            </c:strRef>
          </c:xVal>
          <c:yVal>
            <c:numRef>
              <c:f>'[1]Abundance (BL)'!$B$12:$M$12</c:f>
              <c:numCache>
                <c:formatCode>General</c:formatCode>
                <c:ptCount val="12"/>
                <c:pt idx="0">
                  <c:v>116</c:v>
                </c:pt>
                <c:pt idx="1">
                  <c:v>116</c:v>
                </c:pt>
                <c:pt idx="2">
                  <c:v>102</c:v>
                </c:pt>
                <c:pt idx="3">
                  <c:v>74</c:v>
                </c:pt>
                <c:pt idx="4">
                  <c:v>62</c:v>
                </c:pt>
                <c:pt idx="5">
                  <c:v>57</c:v>
                </c:pt>
                <c:pt idx="6">
                  <c:v>89</c:v>
                </c:pt>
                <c:pt idx="7">
                  <c:v>5</c:v>
                </c:pt>
                <c:pt idx="8">
                  <c:v>71</c:v>
                </c:pt>
                <c:pt idx="9">
                  <c:v>144</c:v>
                </c:pt>
                <c:pt idx="10">
                  <c:v>77</c:v>
                </c:pt>
                <c:pt idx="11">
                  <c:v>61</c:v>
                </c:pt>
              </c:numCache>
            </c:numRef>
          </c:yVal>
          <c:smooth val="0"/>
          <c:extLst>
            <c:ext xmlns:c16="http://schemas.microsoft.com/office/drawing/2014/chart" uri="{C3380CC4-5D6E-409C-BE32-E72D297353CC}">
              <c16:uniqueId val="{00000005-5B69-4DBE-BBAE-A7E83ADDF7A4}"/>
            </c:ext>
          </c:extLst>
        </c:ser>
        <c:ser>
          <c:idx val="6"/>
          <c:order val="6"/>
          <c:tx>
            <c:v>2009</c:v>
          </c:tx>
          <c:spPr>
            <a:ln w="25400" cap="rnd">
              <a:noFill/>
              <a:round/>
            </a:ln>
            <a:effectLst/>
          </c:spPr>
          <c:marker>
            <c:symbol val="circle"/>
            <c:size val="5"/>
            <c:spPr>
              <a:solidFill>
                <a:srgbClr val="0070C0"/>
              </a:solidFill>
              <a:ln w="9525">
                <a:noFill/>
              </a:ln>
              <a:effectLst/>
            </c:spPr>
          </c:marker>
          <c:xVal>
            <c:numRef>
              <c:f>'[1]Abundance (BL)'!$B$6:$M$6</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xVal>
          <c:yVal>
            <c:numRef>
              <c:f>'[1]Abundance (BL)'!$B$13:$M$13</c:f>
              <c:numCache>
                <c:formatCode>General</c:formatCode>
                <c:ptCount val="12"/>
                <c:pt idx="0">
                  <c:v>82</c:v>
                </c:pt>
                <c:pt idx="1">
                  <c:v>149</c:v>
                </c:pt>
                <c:pt idx="2">
                  <c:v>94</c:v>
                </c:pt>
                <c:pt idx="3">
                  <c:v>54</c:v>
                </c:pt>
                <c:pt idx="4">
                  <c:v>48</c:v>
                </c:pt>
                <c:pt idx="5">
                  <c:v>75</c:v>
                </c:pt>
                <c:pt idx="6">
                  <c:v>87</c:v>
                </c:pt>
                <c:pt idx="7">
                  <c:v>36</c:v>
                </c:pt>
                <c:pt idx="8">
                  <c:v>52</c:v>
                </c:pt>
                <c:pt idx="9">
                  <c:v>155</c:v>
                </c:pt>
                <c:pt idx="10">
                  <c:v>97</c:v>
                </c:pt>
                <c:pt idx="11">
                  <c:v>41</c:v>
                </c:pt>
              </c:numCache>
            </c:numRef>
          </c:yVal>
          <c:smooth val="0"/>
          <c:extLst>
            <c:ext xmlns:c16="http://schemas.microsoft.com/office/drawing/2014/chart" uri="{C3380CC4-5D6E-409C-BE32-E72D297353CC}">
              <c16:uniqueId val="{00000006-5B69-4DBE-BBAE-A7E83ADDF7A4}"/>
            </c:ext>
          </c:extLst>
        </c:ser>
        <c:ser>
          <c:idx val="7"/>
          <c:order val="7"/>
          <c:tx>
            <c:v>2010</c:v>
          </c:tx>
          <c:spPr>
            <a:ln w="25400" cap="rnd">
              <a:noFill/>
              <a:round/>
            </a:ln>
            <a:effectLst/>
          </c:spPr>
          <c:marker>
            <c:symbol val="square"/>
            <c:size val="5"/>
            <c:spPr>
              <a:solidFill>
                <a:srgbClr val="0070C0"/>
              </a:solidFill>
              <a:ln w="9525">
                <a:noFill/>
              </a:ln>
              <a:effectLst/>
            </c:spPr>
          </c:marker>
          <c:xVal>
            <c:numRef>
              <c:f>'[1]Abundance (BL)'!$B$6:$M$6</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xVal>
          <c:yVal>
            <c:numRef>
              <c:f>'[1]Abundance (BL)'!$B$14:$M$14</c:f>
              <c:numCache>
                <c:formatCode>General</c:formatCode>
                <c:ptCount val="12"/>
                <c:pt idx="0">
                  <c:v>115</c:v>
                </c:pt>
                <c:pt idx="1">
                  <c:v>690</c:v>
                </c:pt>
                <c:pt idx="2">
                  <c:v>100</c:v>
                </c:pt>
                <c:pt idx="3">
                  <c:v>78</c:v>
                </c:pt>
                <c:pt idx="4">
                  <c:v>81</c:v>
                </c:pt>
                <c:pt idx="5">
                  <c:v>93</c:v>
                </c:pt>
                <c:pt idx="6">
                  <c:v>114</c:v>
                </c:pt>
                <c:pt idx="7">
                  <c:v>32</c:v>
                </c:pt>
                <c:pt idx="8">
                  <c:v>18</c:v>
                </c:pt>
                <c:pt idx="9">
                  <c:v>106</c:v>
                </c:pt>
                <c:pt idx="10">
                  <c:v>149</c:v>
                </c:pt>
                <c:pt idx="11">
                  <c:v>118</c:v>
                </c:pt>
              </c:numCache>
            </c:numRef>
          </c:yVal>
          <c:smooth val="0"/>
          <c:extLst>
            <c:ext xmlns:c16="http://schemas.microsoft.com/office/drawing/2014/chart" uri="{C3380CC4-5D6E-409C-BE32-E72D297353CC}">
              <c16:uniqueId val="{00000007-5B69-4DBE-BBAE-A7E83ADDF7A4}"/>
            </c:ext>
          </c:extLst>
        </c:ser>
        <c:ser>
          <c:idx val="8"/>
          <c:order val="8"/>
          <c:tx>
            <c:v>2011</c:v>
          </c:tx>
          <c:spPr>
            <a:ln w="25400" cap="rnd">
              <a:noFill/>
              <a:round/>
            </a:ln>
            <a:effectLst/>
          </c:spPr>
          <c:marker>
            <c:symbol val="triangle"/>
            <c:size val="5"/>
            <c:spPr>
              <a:solidFill>
                <a:srgbClr val="0070C0"/>
              </a:solidFill>
              <a:ln w="9525">
                <a:noFill/>
              </a:ln>
              <a:effectLst/>
            </c:spPr>
          </c:marker>
          <c:xVal>
            <c:numRef>
              <c:f>'[1]Abundance (BL)'!$B$6:$M$6</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xVal>
          <c:yVal>
            <c:numRef>
              <c:f>'[1]Abundance (BL)'!$B$15:$M$15</c:f>
              <c:numCache>
                <c:formatCode>General</c:formatCode>
                <c:ptCount val="12"/>
                <c:pt idx="0">
                  <c:v>161</c:v>
                </c:pt>
                <c:pt idx="1">
                  <c:v>116</c:v>
                </c:pt>
                <c:pt idx="2">
                  <c:v>126</c:v>
                </c:pt>
                <c:pt idx="3">
                  <c:v>63</c:v>
                </c:pt>
                <c:pt idx="4">
                  <c:v>84</c:v>
                </c:pt>
                <c:pt idx="5">
                  <c:v>111</c:v>
                </c:pt>
                <c:pt idx="6">
                  <c:v>71</c:v>
                </c:pt>
                <c:pt idx="7">
                  <c:v>70</c:v>
                </c:pt>
                <c:pt idx="8">
                  <c:v>54</c:v>
                </c:pt>
                <c:pt idx="9">
                  <c:v>117</c:v>
                </c:pt>
                <c:pt idx="10">
                  <c:v>121</c:v>
                </c:pt>
                <c:pt idx="11">
                  <c:v>193</c:v>
                </c:pt>
              </c:numCache>
            </c:numRef>
          </c:yVal>
          <c:smooth val="0"/>
          <c:extLst>
            <c:ext xmlns:c16="http://schemas.microsoft.com/office/drawing/2014/chart" uri="{C3380CC4-5D6E-409C-BE32-E72D297353CC}">
              <c16:uniqueId val="{00000008-5B69-4DBE-BBAE-A7E83ADDF7A4}"/>
            </c:ext>
          </c:extLst>
        </c:ser>
        <c:ser>
          <c:idx val="9"/>
          <c:order val="9"/>
          <c:tx>
            <c:v>2012</c:v>
          </c:tx>
          <c:spPr>
            <a:ln w="25400" cap="rnd">
              <a:noFill/>
              <a:round/>
            </a:ln>
            <a:effectLst/>
          </c:spPr>
          <c:marker>
            <c:symbol val="circle"/>
            <c:size val="5"/>
            <c:spPr>
              <a:solidFill>
                <a:schemeClr val="tx1"/>
              </a:solidFill>
              <a:ln w="9525">
                <a:noFill/>
              </a:ln>
              <a:effectLst/>
            </c:spPr>
          </c:marker>
          <c:xVal>
            <c:numRef>
              <c:f>'[1]Abundance (BL)'!$B$6:$M$6</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xVal>
          <c:yVal>
            <c:numRef>
              <c:f>'[1]Abundance (BL)'!$B$16:$M$16</c:f>
              <c:numCache>
                <c:formatCode>General</c:formatCode>
                <c:ptCount val="12"/>
                <c:pt idx="0">
                  <c:v>121</c:v>
                </c:pt>
                <c:pt idx="1">
                  <c:v>187</c:v>
                </c:pt>
                <c:pt idx="2">
                  <c:v>142</c:v>
                </c:pt>
                <c:pt idx="3">
                  <c:v>76</c:v>
                </c:pt>
                <c:pt idx="4">
                  <c:v>59</c:v>
                </c:pt>
                <c:pt idx="5">
                  <c:v>113</c:v>
                </c:pt>
                <c:pt idx="6">
                  <c:v>74</c:v>
                </c:pt>
                <c:pt idx="7">
                  <c:v>74</c:v>
                </c:pt>
                <c:pt idx="8">
                  <c:v>96</c:v>
                </c:pt>
                <c:pt idx="9">
                  <c:v>54</c:v>
                </c:pt>
                <c:pt idx="10">
                  <c:v>135</c:v>
                </c:pt>
                <c:pt idx="11">
                  <c:v>302</c:v>
                </c:pt>
              </c:numCache>
            </c:numRef>
          </c:yVal>
          <c:smooth val="0"/>
          <c:extLst>
            <c:ext xmlns:c16="http://schemas.microsoft.com/office/drawing/2014/chart" uri="{C3380CC4-5D6E-409C-BE32-E72D297353CC}">
              <c16:uniqueId val="{00000009-5B69-4DBE-BBAE-A7E83ADDF7A4}"/>
            </c:ext>
          </c:extLst>
        </c:ser>
        <c:ser>
          <c:idx val="10"/>
          <c:order val="10"/>
          <c:tx>
            <c:v>2013</c:v>
          </c:tx>
          <c:spPr>
            <a:ln w="25400" cap="rnd">
              <a:noFill/>
              <a:round/>
            </a:ln>
            <a:effectLst/>
          </c:spPr>
          <c:marker>
            <c:symbol val="square"/>
            <c:size val="5"/>
            <c:spPr>
              <a:solidFill>
                <a:schemeClr val="tx1"/>
              </a:solidFill>
              <a:ln w="9525">
                <a:noFill/>
              </a:ln>
              <a:effectLst/>
            </c:spPr>
          </c:marker>
          <c:xVal>
            <c:numRef>
              <c:f>'[1]Abundance (BL)'!$B$6:$M$6</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xVal>
          <c:yVal>
            <c:numRef>
              <c:f>'[1]Abundance (BL)'!$B$17:$M$17</c:f>
              <c:numCache>
                <c:formatCode>General</c:formatCode>
                <c:ptCount val="12"/>
                <c:pt idx="0">
                  <c:v>154</c:v>
                </c:pt>
                <c:pt idx="1">
                  <c:v>279</c:v>
                </c:pt>
                <c:pt idx="2">
                  <c:v>265</c:v>
                </c:pt>
                <c:pt idx="3">
                  <c:v>92</c:v>
                </c:pt>
                <c:pt idx="4">
                  <c:v>85</c:v>
                </c:pt>
                <c:pt idx="5">
                  <c:v>80</c:v>
                </c:pt>
                <c:pt idx="6">
                  <c:v>49</c:v>
                </c:pt>
                <c:pt idx="7">
                  <c:v>19</c:v>
                </c:pt>
                <c:pt idx="8">
                  <c:v>49</c:v>
                </c:pt>
                <c:pt idx="9">
                  <c:v>132</c:v>
                </c:pt>
                <c:pt idx="10">
                  <c:v>79</c:v>
                </c:pt>
                <c:pt idx="11">
                  <c:v>82</c:v>
                </c:pt>
              </c:numCache>
            </c:numRef>
          </c:yVal>
          <c:smooth val="0"/>
          <c:extLst>
            <c:ext xmlns:c16="http://schemas.microsoft.com/office/drawing/2014/chart" uri="{C3380CC4-5D6E-409C-BE32-E72D297353CC}">
              <c16:uniqueId val="{0000000A-5B69-4DBE-BBAE-A7E83ADDF7A4}"/>
            </c:ext>
          </c:extLst>
        </c:ser>
        <c:ser>
          <c:idx val="11"/>
          <c:order val="11"/>
          <c:tx>
            <c:v>2014</c:v>
          </c:tx>
          <c:spPr>
            <a:ln w="25400" cap="rnd">
              <a:noFill/>
              <a:round/>
            </a:ln>
            <a:effectLst/>
          </c:spPr>
          <c:marker>
            <c:symbol val="triangle"/>
            <c:size val="5"/>
            <c:spPr>
              <a:solidFill>
                <a:schemeClr val="tx1"/>
              </a:solidFill>
              <a:ln w="9525">
                <a:noFill/>
              </a:ln>
              <a:effectLst/>
            </c:spPr>
          </c:marker>
          <c:xVal>
            <c:numRef>
              <c:f>'[1]Abundance (BL)'!$B$6:$M$6</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xVal>
          <c:yVal>
            <c:numRef>
              <c:f>'[1]Abundance (BL)'!$B$18:$M$18</c:f>
              <c:numCache>
                <c:formatCode>General</c:formatCode>
                <c:ptCount val="12"/>
                <c:pt idx="0">
                  <c:v>63</c:v>
                </c:pt>
                <c:pt idx="1">
                  <c:v>168</c:v>
                </c:pt>
                <c:pt idx="2">
                  <c:v>152</c:v>
                </c:pt>
                <c:pt idx="3">
                  <c:v>45</c:v>
                </c:pt>
                <c:pt idx="4">
                  <c:v>62</c:v>
                </c:pt>
                <c:pt idx="5">
                  <c:v>83</c:v>
                </c:pt>
                <c:pt idx="6">
                  <c:v>69</c:v>
                </c:pt>
                <c:pt idx="7">
                  <c:v>25</c:v>
                </c:pt>
                <c:pt idx="11">
                  <c:v>269</c:v>
                </c:pt>
              </c:numCache>
            </c:numRef>
          </c:yVal>
          <c:smooth val="0"/>
          <c:extLst>
            <c:ext xmlns:c16="http://schemas.microsoft.com/office/drawing/2014/chart" uri="{C3380CC4-5D6E-409C-BE32-E72D297353CC}">
              <c16:uniqueId val="{0000000B-5B69-4DBE-BBAE-A7E83ADDF7A4}"/>
            </c:ext>
          </c:extLst>
        </c:ser>
        <c:ser>
          <c:idx val="12"/>
          <c:order val="12"/>
          <c:tx>
            <c:v>2015</c:v>
          </c:tx>
          <c:spPr>
            <a:ln w="25400" cap="rnd">
              <a:noFill/>
              <a:round/>
            </a:ln>
            <a:effectLst/>
          </c:spPr>
          <c:marker>
            <c:symbol val="circle"/>
            <c:size val="5"/>
            <c:spPr>
              <a:solidFill>
                <a:srgbClr val="FF66FF"/>
              </a:solidFill>
              <a:ln w="9525">
                <a:noFill/>
              </a:ln>
              <a:effectLst/>
            </c:spPr>
          </c:marker>
          <c:xVal>
            <c:numRef>
              <c:f>'[1]Abundance (BL)'!$B$6:$M$6</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xVal>
          <c:yVal>
            <c:numRef>
              <c:f>'[1]Abundance (BL)'!$B$19:$M$19</c:f>
              <c:numCache>
                <c:formatCode>General</c:formatCode>
                <c:ptCount val="12"/>
                <c:pt idx="0">
                  <c:v>150</c:v>
                </c:pt>
                <c:pt idx="1">
                  <c:v>170</c:v>
                </c:pt>
                <c:pt idx="2">
                  <c:v>185</c:v>
                </c:pt>
                <c:pt idx="3">
                  <c:v>147</c:v>
                </c:pt>
                <c:pt idx="4">
                  <c:v>92</c:v>
                </c:pt>
                <c:pt idx="5">
                  <c:v>69</c:v>
                </c:pt>
                <c:pt idx="6">
                  <c:v>120</c:v>
                </c:pt>
                <c:pt idx="7">
                  <c:v>64</c:v>
                </c:pt>
                <c:pt idx="8">
                  <c:v>100</c:v>
                </c:pt>
                <c:pt idx="9">
                  <c:v>153</c:v>
                </c:pt>
                <c:pt idx="10">
                  <c:v>111</c:v>
                </c:pt>
                <c:pt idx="11">
                  <c:v>122</c:v>
                </c:pt>
              </c:numCache>
            </c:numRef>
          </c:yVal>
          <c:smooth val="0"/>
          <c:extLst>
            <c:ext xmlns:c16="http://schemas.microsoft.com/office/drawing/2014/chart" uri="{C3380CC4-5D6E-409C-BE32-E72D297353CC}">
              <c16:uniqueId val="{0000000C-5B69-4DBE-BBAE-A7E83ADDF7A4}"/>
            </c:ext>
          </c:extLst>
        </c:ser>
        <c:ser>
          <c:idx val="13"/>
          <c:order val="13"/>
          <c:tx>
            <c:v>2016</c:v>
          </c:tx>
          <c:spPr>
            <a:ln w="25400" cap="rnd">
              <a:noFill/>
              <a:round/>
            </a:ln>
            <a:effectLst/>
          </c:spPr>
          <c:marker>
            <c:symbol val="square"/>
            <c:size val="5"/>
            <c:spPr>
              <a:solidFill>
                <a:srgbClr val="FF66FF"/>
              </a:solidFill>
              <a:ln w="9525">
                <a:noFill/>
              </a:ln>
              <a:effectLst/>
            </c:spPr>
          </c:marker>
          <c:xVal>
            <c:numRef>
              <c:f>'[1]Abundance (BL)'!$B$6:$M$6</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xVal>
          <c:yVal>
            <c:numRef>
              <c:f>'[1]Abundance (BL)'!$B$20:$M$20</c:f>
              <c:numCache>
                <c:formatCode>General</c:formatCode>
                <c:ptCount val="12"/>
                <c:pt idx="0">
                  <c:v>197</c:v>
                </c:pt>
                <c:pt idx="2">
                  <c:v>104</c:v>
                </c:pt>
                <c:pt idx="3">
                  <c:v>137</c:v>
                </c:pt>
                <c:pt idx="5">
                  <c:v>47</c:v>
                </c:pt>
                <c:pt idx="9">
                  <c:v>159</c:v>
                </c:pt>
                <c:pt idx="10">
                  <c:v>295</c:v>
                </c:pt>
                <c:pt idx="11">
                  <c:v>186</c:v>
                </c:pt>
              </c:numCache>
            </c:numRef>
          </c:yVal>
          <c:smooth val="0"/>
          <c:extLst>
            <c:ext xmlns:c16="http://schemas.microsoft.com/office/drawing/2014/chart" uri="{C3380CC4-5D6E-409C-BE32-E72D297353CC}">
              <c16:uniqueId val="{0000000D-5B69-4DBE-BBAE-A7E83ADDF7A4}"/>
            </c:ext>
          </c:extLst>
        </c:ser>
        <c:dLbls>
          <c:showLegendKey val="0"/>
          <c:showVal val="0"/>
          <c:showCatName val="0"/>
          <c:showSerName val="0"/>
          <c:showPercent val="0"/>
          <c:showBubbleSize val="0"/>
        </c:dLbls>
        <c:axId val="373173704"/>
        <c:axId val="373174488"/>
      </c:scatterChart>
      <c:valAx>
        <c:axId val="373173704"/>
        <c:scaling>
          <c:orientation val="minMax"/>
          <c:max val="12"/>
          <c:min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in"/>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73174488"/>
        <c:crosses val="autoZero"/>
        <c:crossBetween val="midCat"/>
        <c:majorUnit val="1"/>
      </c:valAx>
      <c:valAx>
        <c:axId val="373174488"/>
        <c:scaling>
          <c:orientation val="minMax"/>
          <c:max val="3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CA" sz="1400"/>
                  <a:t>Number of Individuals</a:t>
                </a:r>
                <a:r>
                  <a:rPr lang="en-CA" sz="1400" baseline="0"/>
                  <a:t> spotted</a:t>
                </a:r>
                <a:endParaRPr lang="en-CA" sz="1400"/>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73173704"/>
        <c:crosses val="autoZero"/>
        <c:crossBetween val="midCat"/>
      </c:valAx>
      <c:spPr>
        <a:noFill/>
        <a:ln>
          <a:noFill/>
        </a:ln>
        <a:effectLst/>
      </c:spPr>
    </c:plotArea>
    <c:legend>
      <c:legendPos val="r"/>
      <c:layout>
        <c:manualLayout>
          <c:xMode val="edge"/>
          <c:yMode val="edge"/>
          <c:x val="0.93601809626207011"/>
          <c:y val="3.2765761764331984E-2"/>
          <c:w val="5.1701865141265908E-2"/>
          <c:h val="0.92286791836888438"/>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n-lt"/>
                <a:ea typeface="+mn-ea"/>
                <a:cs typeface="+mn-cs"/>
              </a:defRPr>
            </a:pPr>
            <a:r>
              <a:rPr lang="en-CA" sz="2800" dirty="0"/>
              <a:t>Avian</a:t>
            </a:r>
            <a:r>
              <a:rPr lang="en-CA" sz="2800" baseline="0" dirty="0"/>
              <a:t> abundance in Lost Lagoon is stable</a:t>
            </a:r>
            <a:endParaRPr lang="en-CA" sz="2800" dirty="0"/>
          </a:p>
        </c:rich>
      </c:tx>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'SOP Clean graphs\[.CLEAN BL + LL Data.xlsx]Abundance (LL)'!$B$6:$EO$6</c:f>
              <c:numCache>
                <c:formatCode>General</c:formatCode>
                <c:ptCount val="14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numCache>
            </c:numRef>
          </c:xVal>
          <c:yVal>
            <c:numRef>
              <c:f>'SOP Clean graphs\[.CLEAN BL + LL Data.xlsx]Abundance (LL)'!$B$5:$EO$5</c:f>
              <c:numCache>
                <c:formatCode>General</c:formatCode>
                <c:ptCount val="144"/>
                <c:pt idx="0">
                  <c:v>703</c:v>
                </c:pt>
                <c:pt idx="1">
                  <c:v>621.5</c:v>
                </c:pt>
                <c:pt idx="2">
                  <c:v>1364</c:v>
                </c:pt>
                <c:pt idx="6">
                  <c:v>397.75</c:v>
                </c:pt>
                <c:pt idx="7">
                  <c:v>407.99999999999994</c:v>
                </c:pt>
                <c:pt idx="8">
                  <c:v>437</c:v>
                </c:pt>
                <c:pt idx="9">
                  <c:v>352</c:v>
                </c:pt>
                <c:pt idx="10">
                  <c:v>471</c:v>
                </c:pt>
                <c:pt idx="12">
                  <c:v>735</c:v>
                </c:pt>
                <c:pt idx="13">
                  <c:v>639</c:v>
                </c:pt>
                <c:pt idx="14">
                  <c:v>644</c:v>
                </c:pt>
                <c:pt idx="15">
                  <c:v>422</c:v>
                </c:pt>
                <c:pt idx="16">
                  <c:v>234</c:v>
                </c:pt>
                <c:pt idx="17">
                  <c:v>296</c:v>
                </c:pt>
                <c:pt idx="18">
                  <c:v>387</c:v>
                </c:pt>
                <c:pt idx="19">
                  <c:v>418</c:v>
                </c:pt>
                <c:pt idx="20">
                  <c:v>394</c:v>
                </c:pt>
                <c:pt idx="21">
                  <c:v>317</c:v>
                </c:pt>
                <c:pt idx="22">
                  <c:v>560</c:v>
                </c:pt>
                <c:pt idx="23">
                  <c:v>836</c:v>
                </c:pt>
                <c:pt idx="24">
                  <c:v>961</c:v>
                </c:pt>
                <c:pt idx="25">
                  <c:v>559</c:v>
                </c:pt>
                <c:pt idx="26">
                  <c:v>704</c:v>
                </c:pt>
                <c:pt idx="27">
                  <c:v>410</c:v>
                </c:pt>
                <c:pt idx="28">
                  <c:v>260</c:v>
                </c:pt>
                <c:pt idx="29">
                  <c:v>371</c:v>
                </c:pt>
                <c:pt idx="30">
                  <c:v>478</c:v>
                </c:pt>
                <c:pt idx="31">
                  <c:v>299</c:v>
                </c:pt>
                <c:pt idx="32">
                  <c:v>363</c:v>
                </c:pt>
                <c:pt idx="33">
                  <c:v>397</c:v>
                </c:pt>
                <c:pt idx="34">
                  <c:v>668</c:v>
                </c:pt>
                <c:pt idx="35">
                  <c:v>607</c:v>
                </c:pt>
                <c:pt idx="36">
                  <c:v>754</c:v>
                </c:pt>
                <c:pt idx="37">
                  <c:v>324</c:v>
                </c:pt>
                <c:pt idx="38">
                  <c:v>459</c:v>
                </c:pt>
                <c:pt idx="39">
                  <c:v>416</c:v>
                </c:pt>
                <c:pt idx="40">
                  <c:v>236</c:v>
                </c:pt>
                <c:pt idx="41">
                  <c:v>406</c:v>
                </c:pt>
                <c:pt idx="42">
                  <c:v>414</c:v>
                </c:pt>
                <c:pt idx="43">
                  <c:v>190</c:v>
                </c:pt>
                <c:pt idx="44">
                  <c:v>552</c:v>
                </c:pt>
                <c:pt idx="45">
                  <c:v>443</c:v>
                </c:pt>
                <c:pt idx="46">
                  <c:v>621</c:v>
                </c:pt>
                <c:pt idx="47">
                  <c:v>703</c:v>
                </c:pt>
                <c:pt idx="48">
                  <c:v>710</c:v>
                </c:pt>
                <c:pt idx="49">
                  <c:v>672</c:v>
                </c:pt>
                <c:pt idx="50">
                  <c:v>622</c:v>
                </c:pt>
                <c:pt idx="51">
                  <c:v>681</c:v>
                </c:pt>
                <c:pt idx="52">
                  <c:v>245</c:v>
                </c:pt>
                <c:pt idx="53">
                  <c:v>482</c:v>
                </c:pt>
                <c:pt idx="54">
                  <c:v>450</c:v>
                </c:pt>
                <c:pt idx="55">
                  <c:v>620</c:v>
                </c:pt>
                <c:pt idx="56">
                  <c:v>311</c:v>
                </c:pt>
                <c:pt idx="57">
                  <c:v>605</c:v>
                </c:pt>
                <c:pt idx="58">
                  <c:v>732</c:v>
                </c:pt>
                <c:pt idx="59">
                  <c:v>629</c:v>
                </c:pt>
                <c:pt idx="60">
                  <c:v>734</c:v>
                </c:pt>
                <c:pt idx="61">
                  <c:v>627</c:v>
                </c:pt>
                <c:pt idx="62">
                  <c:v>491</c:v>
                </c:pt>
                <c:pt idx="63">
                  <c:v>671</c:v>
                </c:pt>
                <c:pt idx="64">
                  <c:v>278</c:v>
                </c:pt>
                <c:pt idx="65">
                  <c:v>566</c:v>
                </c:pt>
                <c:pt idx="66">
                  <c:v>270</c:v>
                </c:pt>
                <c:pt idx="67">
                  <c:v>395</c:v>
                </c:pt>
                <c:pt idx="68">
                  <c:v>327</c:v>
                </c:pt>
                <c:pt idx="69">
                  <c:v>348</c:v>
                </c:pt>
                <c:pt idx="70">
                  <c:v>430</c:v>
                </c:pt>
                <c:pt idx="71">
                  <c:v>680</c:v>
                </c:pt>
                <c:pt idx="72">
                  <c:v>608</c:v>
                </c:pt>
                <c:pt idx="73">
                  <c:v>667</c:v>
                </c:pt>
                <c:pt idx="74">
                  <c:v>635</c:v>
                </c:pt>
                <c:pt idx="75">
                  <c:v>451</c:v>
                </c:pt>
                <c:pt idx="76">
                  <c:v>309</c:v>
                </c:pt>
                <c:pt idx="77">
                  <c:v>407</c:v>
                </c:pt>
                <c:pt idx="78">
                  <c:v>326</c:v>
                </c:pt>
                <c:pt idx="79">
                  <c:v>333</c:v>
                </c:pt>
                <c:pt idx="80">
                  <c:v>390</c:v>
                </c:pt>
                <c:pt idx="81">
                  <c:v>551</c:v>
                </c:pt>
                <c:pt idx="82">
                  <c:v>517</c:v>
                </c:pt>
                <c:pt idx="83">
                  <c:v>581</c:v>
                </c:pt>
                <c:pt idx="84">
                  <c:v>683</c:v>
                </c:pt>
                <c:pt idx="85">
                  <c:v>713</c:v>
                </c:pt>
                <c:pt idx="86">
                  <c:v>782</c:v>
                </c:pt>
                <c:pt idx="87">
                  <c:v>467</c:v>
                </c:pt>
                <c:pt idx="88">
                  <c:v>260</c:v>
                </c:pt>
                <c:pt idx="89">
                  <c:v>337</c:v>
                </c:pt>
                <c:pt idx="90">
                  <c:v>568</c:v>
                </c:pt>
                <c:pt idx="91">
                  <c:v>349</c:v>
                </c:pt>
                <c:pt idx="92">
                  <c:v>430</c:v>
                </c:pt>
                <c:pt idx="93">
                  <c:v>423</c:v>
                </c:pt>
                <c:pt idx="94">
                  <c:v>662</c:v>
                </c:pt>
                <c:pt idx="95">
                  <c:v>862</c:v>
                </c:pt>
                <c:pt idx="96">
                  <c:v>911</c:v>
                </c:pt>
                <c:pt idx="97">
                  <c:v>785</c:v>
                </c:pt>
                <c:pt idx="98">
                  <c:v>955</c:v>
                </c:pt>
                <c:pt idx="99">
                  <c:v>569</c:v>
                </c:pt>
                <c:pt idx="100">
                  <c:v>224</c:v>
                </c:pt>
                <c:pt idx="101">
                  <c:v>407</c:v>
                </c:pt>
                <c:pt idx="102">
                  <c:v>464</c:v>
                </c:pt>
                <c:pt idx="103">
                  <c:v>583</c:v>
                </c:pt>
                <c:pt idx="104">
                  <c:v>262</c:v>
                </c:pt>
                <c:pt idx="105">
                  <c:v>406</c:v>
                </c:pt>
                <c:pt idx="106">
                  <c:v>533</c:v>
                </c:pt>
                <c:pt idx="107">
                  <c:v>830</c:v>
                </c:pt>
                <c:pt idx="108">
                  <c:v>849</c:v>
                </c:pt>
                <c:pt idx="109">
                  <c:v>542</c:v>
                </c:pt>
                <c:pt idx="110">
                  <c:v>556</c:v>
                </c:pt>
                <c:pt idx="111">
                  <c:v>402</c:v>
                </c:pt>
                <c:pt idx="112">
                  <c:v>313</c:v>
                </c:pt>
                <c:pt idx="113">
                  <c:v>371</c:v>
                </c:pt>
                <c:pt idx="114">
                  <c:v>409</c:v>
                </c:pt>
                <c:pt idx="115">
                  <c:v>245</c:v>
                </c:pt>
                <c:pt idx="119">
                  <c:v>764</c:v>
                </c:pt>
                <c:pt idx="120">
                  <c:v>747</c:v>
                </c:pt>
                <c:pt idx="121">
                  <c:v>532</c:v>
                </c:pt>
                <c:pt idx="122">
                  <c:v>510</c:v>
                </c:pt>
                <c:pt idx="123">
                  <c:v>323</c:v>
                </c:pt>
                <c:pt idx="124">
                  <c:v>300</c:v>
                </c:pt>
                <c:pt idx="125">
                  <c:v>560</c:v>
                </c:pt>
                <c:pt idx="126">
                  <c:v>818</c:v>
                </c:pt>
                <c:pt idx="127">
                  <c:v>482</c:v>
                </c:pt>
                <c:pt idx="128">
                  <c:v>364</c:v>
                </c:pt>
                <c:pt idx="129">
                  <c:v>532</c:v>
                </c:pt>
                <c:pt idx="130">
                  <c:v>446</c:v>
                </c:pt>
                <c:pt idx="131">
                  <c:v>463</c:v>
                </c:pt>
                <c:pt idx="132">
                  <c:v>483</c:v>
                </c:pt>
                <c:pt idx="134">
                  <c:v>456</c:v>
                </c:pt>
                <c:pt idx="135">
                  <c:v>287</c:v>
                </c:pt>
                <c:pt idx="137">
                  <c:v>499</c:v>
                </c:pt>
                <c:pt idx="141">
                  <c:v>187</c:v>
                </c:pt>
                <c:pt idx="142">
                  <c:v>213</c:v>
                </c:pt>
                <c:pt idx="143">
                  <c:v>336</c:v>
                </c:pt>
              </c:numCache>
            </c:numRef>
          </c:yVal>
          <c:smooth val="0"/>
          <c:extLst>
            <c:ext xmlns:c16="http://schemas.microsoft.com/office/drawing/2014/chart" uri="{C3380CC4-5D6E-409C-BE32-E72D297353CC}">
              <c16:uniqueId val="{00000001-AD3E-443B-8DDD-B3E268A8DEB6}"/>
            </c:ext>
          </c:extLst>
        </c:ser>
        <c:dLbls>
          <c:showLegendKey val="0"/>
          <c:showVal val="0"/>
          <c:showCatName val="0"/>
          <c:showSerName val="0"/>
          <c:showPercent val="0"/>
          <c:showBubbleSize val="0"/>
        </c:dLbls>
        <c:axId val="373172528"/>
        <c:axId val="373167040"/>
      </c:scatterChart>
      <c:valAx>
        <c:axId val="373172528"/>
        <c:scaling>
          <c:orientation val="minMax"/>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Date Code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73167040"/>
        <c:crosses val="autoZero"/>
        <c:crossBetween val="midCat"/>
        <c:majorUnit val="12"/>
      </c:valAx>
      <c:valAx>
        <c:axId val="3731670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CA" sz="1400"/>
                  <a:t>Number of individuals spotted</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73172528"/>
        <c:crosses val="autoZero"/>
        <c:crossBetween val="midCat"/>
        <c:majorUnit val="10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n-lt"/>
                <a:ea typeface="+mn-ea"/>
                <a:cs typeface="+mn-cs"/>
              </a:defRPr>
            </a:pPr>
            <a:r>
              <a:rPr lang="en-US" altLang="zh-TW" sz="2800" dirty="0"/>
              <a:t>Seasonal Abundance in Lost Lagoon</a:t>
            </a:r>
          </a:p>
        </c:rich>
      </c:tx>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2005</c:v>
          </c:tx>
          <c:spPr>
            <a:ln w="25400" cap="rnd">
              <a:noFill/>
              <a:round/>
            </a:ln>
            <a:effectLst/>
          </c:spPr>
          <c:marker>
            <c:symbol val="circle"/>
            <c:size val="5"/>
            <c:spPr>
              <a:solidFill>
                <a:srgbClr val="FF0000"/>
              </a:solidFill>
              <a:ln w="9525">
                <a:noFill/>
              </a:ln>
              <a:effectLst/>
            </c:spPr>
          </c:marker>
          <c:xVal>
            <c:strRef>
              <c:f>'SOP Clean graphs\[.CLEAN BL + LL Data.xlsx]Abundance (LL)'!$B$3:$M$3</c:f>
              <c:strCache>
                <c:ptCount val="12"/>
                <c:pt idx="0">
                  <c:v>38353</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xVal>
          <c:yVal>
            <c:numRef>
              <c:f>'SOP Clean graphs\[.CLEAN BL + LL Data.xlsx]Abundance (LL)'!$B$5:$M$5</c:f>
              <c:numCache>
                <c:formatCode>General</c:formatCode>
                <c:ptCount val="12"/>
                <c:pt idx="0">
                  <c:v>703</c:v>
                </c:pt>
                <c:pt idx="1">
                  <c:v>621.5</c:v>
                </c:pt>
                <c:pt idx="2">
                  <c:v>1364</c:v>
                </c:pt>
                <c:pt idx="6">
                  <c:v>397.75</c:v>
                </c:pt>
                <c:pt idx="7">
                  <c:v>407.99999999999994</c:v>
                </c:pt>
                <c:pt idx="8">
                  <c:v>437</c:v>
                </c:pt>
                <c:pt idx="9">
                  <c:v>352</c:v>
                </c:pt>
                <c:pt idx="10">
                  <c:v>471</c:v>
                </c:pt>
              </c:numCache>
            </c:numRef>
          </c:yVal>
          <c:smooth val="0"/>
          <c:extLst>
            <c:ext xmlns:c16="http://schemas.microsoft.com/office/drawing/2014/chart" uri="{C3380CC4-5D6E-409C-BE32-E72D297353CC}">
              <c16:uniqueId val="{00000000-1F02-47BC-9172-B1A8BC8D3A2E}"/>
            </c:ext>
          </c:extLst>
        </c:ser>
        <c:ser>
          <c:idx val="1"/>
          <c:order val="1"/>
          <c:tx>
            <c:v>2006</c:v>
          </c:tx>
          <c:spPr>
            <a:ln w="25400" cap="rnd">
              <a:noFill/>
              <a:round/>
            </a:ln>
            <a:effectLst/>
          </c:spPr>
          <c:marker>
            <c:symbol val="square"/>
            <c:size val="5"/>
            <c:spPr>
              <a:solidFill>
                <a:srgbClr val="FF0000"/>
              </a:solidFill>
              <a:ln w="9525">
                <a:noFill/>
              </a:ln>
              <a:effectLst/>
            </c:spPr>
          </c:marker>
          <c:xVal>
            <c:strRef>
              <c:f>'SOP Clean graphs\[.CLEAN BL + LL Data.xlsx]Abundance (LL)'!$N$3:$Y$3</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xVal>
          <c:yVal>
            <c:numRef>
              <c:f>'SOP Clean graphs\[.CLEAN BL + LL Data.xlsx]Abundance (LL)'!$N$5:$Y$5</c:f>
              <c:numCache>
                <c:formatCode>General</c:formatCode>
                <c:ptCount val="12"/>
                <c:pt idx="0">
                  <c:v>735</c:v>
                </c:pt>
                <c:pt idx="1">
                  <c:v>639</c:v>
                </c:pt>
                <c:pt idx="2">
                  <c:v>644</c:v>
                </c:pt>
                <c:pt idx="3">
                  <c:v>422</c:v>
                </c:pt>
                <c:pt idx="4">
                  <c:v>234</c:v>
                </c:pt>
                <c:pt idx="5">
                  <c:v>296</c:v>
                </c:pt>
                <c:pt idx="6">
                  <c:v>387</c:v>
                </c:pt>
                <c:pt idx="7">
                  <c:v>418</c:v>
                </c:pt>
                <c:pt idx="8">
                  <c:v>394</c:v>
                </c:pt>
                <c:pt idx="9">
                  <c:v>317</c:v>
                </c:pt>
                <c:pt idx="10">
                  <c:v>560</c:v>
                </c:pt>
                <c:pt idx="11">
                  <c:v>836</c:v>
                </c:pt>
              </c:numCache>
            </c:numRef>
          </c:yVal>
          <c:smooth val="0"/>
          <c:extLst>
            <c:ext xmlns:c16="http://schemas.microsoft.com/office/drawing/2014/chart" uri="{C3380CC4-5D6E-409C-BE32-E72D297353CC}">
              <c16:uniqueId val="{00000001-1F02-47BC-9172-B1A8BC8D3A2E}"/>
            </c:ext>
          </c:extLst>
        </c:ser>
        <c:ser>
          <c:idx val="2"/>
          <c:order val="2"/>
          <c:tx>
            <c:v>2007</c:v>
          </c:tx>
          <c:spPr>
            <a:ln w="25400" cap="rnd">
              <a:noFill/>
              <a:round/>
            </a:ln>
            <a:effectLst/>
          </c:spPr>
          <c:marker>
            <c:symbol val="triangle"/>
            <c:size val="5"/>
            <c:spPr>
              <a:solidFill>
                <a:srgbClr val="FF0000"/>
              </a:solidFill>
              <a:ln w="9525">
                <a:noFill/>
              </a:ln>
              <a:effectLst/>
            </c:spPr>
          </c:marker>
          <c:xVal>
            <c:strRef>
              <c:f>'SOP Clean graphs\[.CLEAN BL + LL Data.xlsx]Abundance (LL)'!$Z$3:$AK$3</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xVal>
          <c:yVal>
            <c:numRef>
              <c:f>'SOP Clean graphs\[.CLEAN BL + LL Data.xlsx]Abundance (LL)'!$Z$5:$AK$5</c:f>
              <c:numCache>
                <c:formatCode>General</c:formatCode>
                <c:ptCount val="12"/>
                <c:pt idx="0">
                  <c:v>961</c:v>
                </c:pt>
                <c:pt idx="1">
                  <c:v>559</c:v>
                </c:pt>
                <c:pt idx="2">
                  <c:v>704</c:v>
                </c:pt>
                <c:pt idx="3">
                  <c:v>410</c:v>
                </c:pt>
                <c:pt idx="4">
                  <c:v>260</c:v>
                </c:pt>
                <c:pt idx="5">
                  <c:v>371</c:v>
                </c:pt>
                <c:pt idx="6">
                  <c:v>478</c:v>
                </c:pt>
                <c:pt idx="7">
                  <c:v>299</c:v>
                </c:pt>
                <c:pt idx="8">
                  <c:v>363</c:v>
                </c:pt>
                <c:pt idx="9">
                  <c:v>397</c:v>
                </c:pt>
                <c:pt idx="10">
                  <c:v>668</c:v>
                </c:pt>
                <c:pt idx="11">
                  <c:v>607</c:v>
                </c:pt>
              </c:numCache>
            </c:numRef>
          </c:yVal>
          <c:smooth val="0"/>
          <c:extLst>
            <c:ext xmlns:c16="http://schemas.microsoft.com/office/drawing/2014/chart" uri="{C3380CC4-5D6E-409C-BE32-E72D297353CC}">
              <c16:uniqueId val="{00000002-1F02-47BC-9172-B1A8BC8D3A2E}"/>
            </c:ext>
          </c:extLst>
        </c:ser>
        <c:ser>
          <c:idx val="3"/>
          <c:order val="3"/>
          <c:tx>
            <c:v>2008</c:v>
          </c:tx>
          <c:spPr>
            <a:ln w="25400" cap="rnd">
              <a:noFill/>
              <a:round/>
            </a:ln>
            <a:effectLst/>
          </c:spPr>
          <c:marker>
            <c:symbol val="circle"/>
            <c:size val="5"/>
            <c:spPr>
              <a:solidFill>
                <a:srgbClr val="00B050"/>
              </a:solidFill>
              <a:ln w="9525">
                <a:noFill/>
              </a:ln>
              <a:effectLst/>
            </c:spPr>
          </c:marker>
          <c:xVal>
            <c:strRef>
              <c:f>'SOP Clean graphs\[.CLEAN BL + LL Data.xlsx]Abundance (LL)'!$AL$3:$AW$3</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xVal>
          <c:yVal>
            <c:numRef>
              <c:f>'SOP Clean graphs\[.CLEAN BL + LL Data.xlsx]Abundance (LL)'!$AL$5:$AW$5</c:f>
              <c:numCache>
                <c:formatCode>General</c:formatCode>
                <c:ptCount val="12"/>
                <c:pt idx="0">
                  <c:v>754</c:v>
                </c:pt>
                <c:pt idx="1">
                  <c:v>324</c:v>
                </c:pt>
                <c:pt idx="2">
                  <c:v>459</c:v>
                </c:pt>
                <c:pt idx="3">
                  <c:v>416</c:v>
                </c:pt>
                <c:pt idx="4">
                  <c:v>236</c:v>
                </c:pt>
                <c:pt idx="5">
                  <c:v>406</c:v>
                </c:pt>
                <c:pt idx="6">
                  <c:v>414</c:v>
                </c:pt>
                <c:pt idx="7">
                  <c:v>190</c:v>
                </c:pt>
                <c:pt idx="8">
                  <c:v>552</c:v>
                </c:pt>
                <c:pt idx="9">
                  <c:v>443</c:v>
                </c:pt>
                <c:pt idx="10">
                  <c:v>621</c:v>
                </c:pt>
                <c:pt idx="11">
                  <c:v>703</c:v>
                </c:pt>
              </c:numCache>
            </c:numRef>
          </c:yVal>
          <c:smooth val="0"/>
          <c:extLst>
            <c:ext xmlns:c16="http://schemas.microsoft.com/office/drawing/2014/chart" uri="{C3380CC4-5D6E-409C-BE32-E72D297353CC}">
              <c16:uniqueId val="{00000003-1F02-47BC-9172-B1A8BC8D3A2E}"/>
            </c:ext>
          </c:extLst>
        </c:ser>
        <c:ser>
          <c:idx val="4"/>
          <c:order val="4"/>
          <c:tx>
            <c:v>2009</c:v>
          </c:tx>
          <c:spPr>
            <a:ln w="25400" cap="rnd">
              <a:noFill/>
              <a:round/>
            </a:ln>
            <a:effectLst/>
          </c:spPr>
          <c:marker>
            <c:symbol val="square"/>
            <c:size val="5"/>
            <c:spPr>
              <a:solidFill>
                <a:srgbClr val="00B050"/>
              </a:solidFill>
              <a:ln w="9525">
                <a:noFill/>
              </a:ln>
              <a:effectLst/>
            </c:spPr>
          </c:marker>
          <c:xVal>
            <c:strRef>
              <c:f>'SOP Clean graphs\[.CLEAN BL + LL Data.xlsx]Abundance (LL)'!$AX$3:$BI$3</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xVal>
          <c:yVal>
            <c:numRef>
              <c:f>'SOP Clean graphs\[.CLEAN BL + LL Data.xlsx]Abundance (LL)'!$AX$5:$BI$5</c:f>
              <c:numCache>
                <c:formatCode>General</c:formatCode>
                <c:ptCount val="12"/>
                <c:pt idx="0">
                  <c:v>710</c:v>
                </c:pt>
                <c:pt idx="1">
                  <c:v>672</c:v>
                </c:pt>
                <c:pt idx="2">
                  <c:v>622</c:v>
                </c:pt>
                <c:pt idx="3">
                  <c:v>681</c:v>
                </c:pt>
                <c:pt idx="4">
                  <c:v>245</c:v>
                </c:pt>
                <c:pt idx="5">
                  <c:v>482</c:v>
                </c:pt>
                <c:pt idx="6">
                  <c:v>450</c:v>
                </c:pt>
                <c:pt idx="7">
                  <c:v>620</c:v>
                </c:pt>
                <c:pt idx="8">
                  <c:v>311</c:v>
                </c:pt>
                <c:pt idx="9">
                  <c:v>605</c:v>
                </c:pt>
                <c:pt idx="10">
                  <c:v>732</c:v>
                </c:pt>
                <c:pt idx="11">
                  <c:v>629</c:v>
                </c:pt>
              </c:numCache>
            </c:numRef>
          </c:yVal>
          <c:smooth val="0"/>
          <c:extLst>
            <c:ext xmlns:c16="http://schemas.microsoft.com/office/drawing/2014/chart" uri="{C3380CC4-5D6E-409C-BE32-E72D297353CC}">
              <c16:uniqueId val="{00000004-1F02-47BC-9172-B1A8BC8D3A2E}"/>
            </c:ext>
          </c:extLst>
        </c:ser>
        <c:ser>
          <c:idx val="5"/>
          <c:order val="5"/>
          <c:tx>
            <c:v>2010</c:v>
          </c:tx>
          <c:spPr>
            <a:ln w="25400" cap="rnd">
              <a:noFill/>
              <a:round/>
            </a:ln>
            <a:effectLst/>
          </c:spPr>
          <c:marker>
            <c:symbol val="triangle"/>
            <c:size val="5"/>
            <c:spPr>
              <a:solidFill>
                <a:srgbClr val="00B050"/>
              </a:solidFill>
              <a:ln w="9525">
                <a:solidFill>
                  <a:schemeClr val="accent6"/>
                </a:solidFill>
              </a:ln>
              <a:effectLst/>
            </c:spPr>
          </c:marker>
          <c:xVal>
            <c:strRef>
              <c:f>'SOP Clean graphs\[.CLEAN BL + LL Data.xlsx]Abundance (LL)'!$BJ$3:$BU$3</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xVal>
          <c:yVal>
            <c:numRef>
              <c:f>'SOP Clean graphs\[.CLEAN BL + LL Data.xlsx]Abundance (LL)'!$BJ$5:$BT$5</c:f>
              <c:numCache>
                <c:formatCode>General</c:formatCode>
                <c:ptCount val="11"/>
                <c:pt idx="0">
                  <c:v>734</c:v>
                </c:pt>
                <c:pt idx="1">
                  <c:v>627</c:v>
                </c:pt>
                <c:pt idx="2">
                  <c:v>491</c:v>
                </c:pt>
                <c:pt idx="3">
                  <c:v>671</c:v>
                </c:pt>
                <c:pt idx="4">
                  <c:v>278</c:v>
                </c:pt>
                <c:pt idx="5">
                  <c:v>566</c:v>
                </c:pt>
                <c:pt idx="6">
                  <c:v>270</c:v>
                </c:pt>
                <c:pt idx="7">
                  <c:v>395</c:v>
                </c:pt>
                <c:pt idx="8">
                  <c:v>327</c:v>
                </c:pt>
                <c:pt idx="9">
                  <c:v>348</c:v>
                </c:pt>
                <c:pt idx="10">
                  <c:v>430</c:v>
                </c:pt>
              </c:numCache>
            </c:numRef>
          </c:yVal>
          <c:smooth val="0"/>
          <c:extLst>
            <c:ext xmlns:c16="http://schemas.microsoft.com/office/drawing/2014/chart" uri="{C3380CC4-5D6E-409C-BE32-E72D297353CC}">
              <c16:uniqueId val="{00000005-1F02-47BC-9172-B1A8BC8D3A2E}"/>
            </c:ext>
          </c:extLst>
        </c:ser>
        <c:ser>
          <c:idx val="6"/>
          <c:order val="6"/>
          <c:tx>
            <c:v>2011</c:v>
          </c:tx>
          <c:spPr>
            <a:ln w="25400" cap="rnd">
              <a:noFill/>
              <a:round/>
            </a:ln>
            <a:effectLst/>
          </c:spPr>
          <c:marker>
            <c:symbol val="circle"/>
            <c:size val="5"/>
            <c:spPr>
              <a:solidFill>
                <a:srgbClr val="0070C0"/>
              </a:solidFill>
              <a:ln w="9525">
                <a:noFill/>
              </a:ln>
              <a:effectLst/>
            </c:spPr>
          </c:marker>
          <c:xVal>
            <c:strRef>
              <c:f>'SOP Clean graphs\[.CLEAN BL + LL Data.xlsx]Abundance (LL)'!$BV$3:$CG$3</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xVal>
          <c:yVal>
            <c:numRef>
              <c:f>'SOP Clean graphs\[.CLEAN BL + LL Data.xlsx]Abundance (LL)'!$BV$5:$CG$5</c:f>
              <c:numCache>
                <c:formatCode>General</c:formatCode>
                <c:ptCount val="12"/>
                <c:pt idx="0">
                  <c:v>608</c:v>
                </c:pt>
                <c:pt idx="1">
                  <c:v>667</c:v>
                </c:pt>
                <c:pt idx="2">
                  <c:v>635</c:v>
                </c:pt>
                <c:pt idx="3">
                  <c:v>451</c:v>
                </c:pt>
                <c:pt idx="4">
                  <c:v>309</c:v>
                </c:pt>
                <c:pt idx="5">
                  <c:v>407</c:v>
                </c:pt>
                <c:pt idx="6">
                  <c:v>326</c:v>
                </c:pt>
                <c:pt idx="7">
                  <c:v>333</c:v>
                </c:pt>
                <c:pt idx="8">
                  <c:v>390</c:v>
                </c:pt>
                <c:pt idx="9">
                  <c:v>551</c:v>
                </c:pt>
                <c:pt idx="10">
                  <c:v>517</c:v>
                </c:pt>
                <c:pt idx="11">
                  <c:v>581</c:v>
                </c:pt>
              </c:numCache>
            </c:numRef>
          </c:yVal>
          <c:smooth val="0"/>
          <c:extLst>
            <c:ext xmlns:c16="http://schemas.microsoft.com/office/drawing/2014/chart" uri="{C3380CC4-5D6E-409C-BE32-E72D297353CC}">
              <c16:uniqueId val="{00000006-1F02-47BC-9172-B1A8BC8D3A2E}"/>
            </c:ext>
          </c:extLst>
        </c:ser>
        <c:ser>
          <c:idx val="7"/>
          <c:order val="7"/>
          <c:tx>
            <c:v>2012</c:v>
          </c:tx>
          <c:spPr>
            <a:ln w="25400" cap="rnd">
              <a:noFill/>
              <a:round/>
            </a:ln>
            <a:effectLst/>
          </c:spPr>
          <c:marker>
            <c:symbol val="square"/>
            <c:size val="5"/>
            <c:spPr>
              <a:solidFill>
                <a:srgbClr val="0070C0"/>
              </a:solidFill>
              <a:ln w="9525">
                <a:noFill/>
              </a:ln>
              <a:effectLst/>
            </c:spPr>
          </c:marker>
          <c:xVal>
            <c:strRef>
              <c:f>'SOP Clean graphs\[.CLEAN BL + LL Data.xlsx]Abundance (LL)'!$CH$3:$CS$3</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xVal>
          <c:yVal>
            <c:numRef>
              <c:f>'SOP Clean graphs\[.CLEAN BL + LL Data.xlsx]Abundance (LL)'!$CH$5:$CS$5</c:f>
              <c:numCache>
                <c:formatCode>General</c:formatCode>
                <c:ptCount val="12"/>
                <c:pt idx="0">
                  <c:v>683</c:v>
                </c:pt>
                <c:pt idx="1">
                  <c:v>713</c:v>
                </c:pt>
                <c:pt idx="2">
                  <c:v>782</c:v>
                </c:pt>
                <c:pt idx="3">
                  <c:v>467</c:v>
                </c:pt>
                <c:pt idx="4">
                  <c:v>260</c:v>
                </c:pt>
                <c:pt idx="5">
                  <c:v>337</c:v>
                </c:pt>
                <c:pt idx="6">
                  <c:v>568</c:v>
                </c:pt>
                <c:pt idx="7">
                  <c:v>349</c:v>
                </c:pt>
                <c:pt idx="8">
                  <c:v>430</c:v>
                </c:pt>
                <c:pt idx="9">
                  <c:v>423</c:v>
                </c:pt>
                <c:pt idx="10">
                  <c:v>662</c:v>
                </c:pt>
                <c:pt idx="11">
                  <c:v>862</c:v>
                </c:pt>
              </c:numCache>
            </c:numRef>
          </c:yVal>
          <c:smooth val="0"/>
          <c:extLst>
            <c:ext xmlns:c16="http://schemas.microsoft.com/office/drawing/2014/chart" uri="{C3380CC4-5D6E-409C-BE32-E72D297353CC}">
              <c16:uniqueId val="{00000007-1F02-47BC-9172-B1A8BC8D3A2E}"/>
            </c:ext>
          </c:extLst>
        </c:ser>
        <c:ser>
          <c:idx val="8"/>
          <c:order val="8"/>
          <c:tx>
            <c:v>2013</c:v>
          </c:tx>
          <c:spPr>
            <a:ln w="25400" cap="rnd">
              <a:noFill/>
              <a:round/>
            </a:ln>
            <a:effectLst/>
          </c:spPr>
          <c:marker>
            <c:symbol val="triangle"/>
            <c:size val="5"/>
            <c:spPr>
              <a:solidFill>
                <a:srgbClr val="0070C0"/>
              </a:solidFill>
              <a:ln w="9525">
                <a:noFill/>
              </a:ln>
              <a:effectLst/>
            </c:spPr>
          </c:marker>
          <c:xVal>
            <c:strRef>
              <c:f>'SOP Clean graphs\[.CLEAN BL + LL Data.xlsx]Abundance (LL)'!$CT$3:$DE$3</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xVal>
          <c:yVal>
            <c:numRef>
              <c:f>'SOP Clean graphs\[.CLEAN BL + LL Data.xlsx]Abundance (LL)'!$CT$5:$DE$5</c:f>
              <c:numCache>
                <c:formatCode>General</c:formatCode>
                <c:ptCount val="12"/>
                <c:pt idx="0">
                  <c:v>911</c:v>
                </c:pt>
                <c:pt idx="1">
                  <c:v>785</c:v>
                </c:pt>
                <c:pt idx="2">
                  <c:v>955</c:v>
                </c:pt>
                <c:pt idx="3">
                  <c:v>569</c:v>
                </c:pt>
                <c:pt idx="4">
                  <c:v>224</c:v>
                </c:pt>
                <c:pt idx="5">
                  <c:v>407</c:v>
                </c:pt>
                <c:pt idx="6">
                  <c:v>464</c:v>
                </c:pt>
                <c:pt idx="7">
                  <c:v>583</c:v>
                </c:pt>
                <c:pt idx="8">
                  <c:v>262</c:v>
                </c:pt>
                <c:pt idx="9">
                  <c:v>406</c:v>
                </c:pt>
                <c:pt idx="10">
                  <c:v>533</c:v>
                </c:pt>
                <c:pt idx="11">
                  <c:v>830</c:v>
                </c:pt>
              </c:numCache>
            </c:numRef>
          </c:yVal>
          <c:smooth val="0"/>
          <c:extLst>
            <c:ext xmlns:c16="http://schemas.microsoft.com/office/drawing/2014/chart" uri="{C3380CC4-5D6E-409C-BE32-E72D297353CC}">
              <c16:uniqueId val="{00000008-1F02-47BC-9172-B1A8BC8D3A2E}"/>
            </c:ext>
          </c:extLst>
        </c:ser>
        <c:ser>
          <c:idx val="9"/>
          <c:order val="9"/>
          <c:tx>
            <c:v>2014</c:v>
          </c:tx>
          <c:spPr>
            <a:ln w="25400" cap="rnd">
              <a:noFill/>
              <a:round/>
            </a:ln>
            <a:effectLst/>
          </c:spPr>
          <c:marker>
            <c:symbol val="circle"/>
            <c:size val="5"/>
            <c:spPr>
              <a:solidFill>
                <a:schemeClr val="tx1"/>
              </a:solidFill>
              <a:ln w="9525">
                <a:noFill/>
              </a:ln>
              <a:effectLst/>
            </c:spPr>
          </c:marker>
          <c:xVal>
            <c:strRef>
              <c:f>'SOP Clean graphs\[.CLEAN BL + LL Data.xlsx]Abundance (LL)'!$DF$3:$DQ$3</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xVal>
          <c:yVal>
            <c:numRef>
              <c:f>'SOP Clean graphs\[.CLEAN BL + LL Data.xlsx]Abundance (LL)'!$DF$5:$DQ$5</c:f>
              <c:numCache>
                <c:formatCode>General</c:formatCode>
                <c:ptCount val="12"/>
                <c:pt idx="0">
                  <c:v>849</c:v>
                </c:pt>
                <c:pt idx="1">
                  <c:v>542</c:v>
                </c:pt>
                <c:pt idx="2">
                  <c:v>556</c:v>
                </c:pt>
                <c:pt idx="3">
                  <c:v>402</c:v>
                </c:pt>
                <c:pt idx="4">
                  <c:v>313</c:v>
                </c:pt>
                <c:pt idx="5">
                  <c:v>371</c:v>
                </c:pt>
                <c:pt idx="6">
                  <c:v>409</c:v>
                </c:pt>
                <c:pt idx="7">
                  <c:v>245</c:v>
                </c:pt>
                <c:pt idx="11">
                  <c:v>764</c:v>
                </c:pt>
              </c:numCache>
            </c:numRef>
          </c:yVal>
          <c:smooth val="0"/>
          <c:extLst>
            <c:ext xmlns:c16="http://schemas.microsoft.com/office/drawing/2014/chart" uri="{C3380CC4-5D6E-409C-BE32-E72D297353CC}">
              <c16:uniqueId val="{00000009-1F02-47BC-9172-B1A8BC8D3A2E}"/>
            </c:ext>
          </c:extLst>
        </c:ser>
        <c:ser>
          <c:idx val="10"/>
          <c:order val="10"/>
          <c:tx>
            <c:v>2015</c:v>
          </c:tx>
          <c:spPr>
            <a:ln w="25400" cap="rnd">
              <a:noFill/>
              <a:round/>
            </a:ln>
            <a:effectLst/>
          </c:spPr>
          <c:marker>
            <c:symbol val="square"/>
            <c:size val="5"/>
            <c:spPr>
              <a:solidFill>
                <a:schemeClr val="tx1"/>
              </a:solidFill>
              <a:ln w="9525">
                <a:noFill/>
              </a:ln>
              <a:effectLst/>
            </c:spPr>
          </c:marker>
          <c:xVal>
            <c:strRef>
              <c:f>'SOP Clean graphs\[.CLEAN BL + LL Data.xlsx]Abundance (LL)'!$DR$3:$EC$3</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xVal>
          <c:yVal>
            <c:numRef>
              <c:f>'SOP Clean graphs\[.CLEAN BL + LL Data.xlsx]Abundance (LL)'!$DR$5:$EC$5</c:f>
              <c:numCache>
                <c:formatCode>General</c:formatCode>
                <c:ptCount val="12"/>
                <c:pt idx="0">
                  <c:v>747</c:v>
                </c:pt>
                <c:pt idx="1">
                  <c:v>532</c:v>
                </c:pt>
                <c:pt idx="2">
                  <c:v>510</c:v>
                </c:pt>
                <c:pt idx="3">
                  <c:v>323</c:v>
                </c:pt>
                <c:pt idx="4">
                  <c:v>300</c:v>
                </c:pt>
                <c:pt idx="5">
                  <c:v>560</c:v>
                </c:pt>
                <c:pt idx="6">
                  <c:v>818</c:v>
                </c:pt>
                <c:pt idx="7">
                  <c:v>482</c:v>
                </c:pt>
                <c:pt idx="8">
                  <c:v>364</c:v>
                </c:pt>
                <c:pt idx="9">
                  <c:v>532</c:v>
                </c:pt>
                <c:pt idx="10">
                  <c:v>446</c:v>
                </c:pt>
                <c:pt idx="11">
                  <c:v>463</c:v>
                </c:pt>
              </c:numCache>
            </c:numRef>
          </c:yVal>
          <c:smooth val="0"/>
          <c:extLst>
            <c:ext xmlns:c16="http://schemas.microsoft.com/office/drawing/2014/chart" uri="{C3380CC4-5D6E-409C-BE32-E72D297353CC}">
              <c16:uniqueId val="{0000000A-1F02-47BC-9172-B1A8BC8D3A2E}"/>
            </c:ext>
          </c:extLst>
        </c:ser>
        <c:ser>
          <c:idx val="11"/>
          <c:order val="11"/>
          <c:tx>
            <c:v>2016</c:v>
          </c:tx>
          <c:spPr>
            <a:ln w="25400" cap="rnd">
              <a:noFill/>
              <a:round/>
            </a:ln>
            <a:effectLst/>
          </c:spPr>
          <c:marker>
            <c:symbol val="triangle"/>
            <c:size val="5"/>
            <c:spPr>
              <a:solidFill>
                <a:schemeClr val="tx1"/>
              </a:solidFill>
              <a:ln w="9525">
                <a:noFill/>
              </a:ln>
              <a:effectLst/>
            </c:spPr>
          </c:marker>
          <c:xVal>
            <c:strRef>
              <c:f>'SOP Clean graphs\[.CLEAN BL + LL Data.xlsx]Abundance (LL)'!$ED$3:$EO$3</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xVal>
          <c:yVal>
            <c:numRef>
              <c:f>'SOP Clean graphs\[.CLEAN BL + LL Data.xlsx]Abundance (LL)'!$ED$5:$EO$5</c:f>
              <c:numCache>
                <c:formatCode>General</c:formatCode>
                <c:ptCount val="12"/>
                <c:pt idx="0">
                  <c:v>483</c:v>
                </c:pt>
                <c:pt idx="2">
                  <c:v>456</c:v>
                </c:pt>
                <c:pt idx="3">
                  <c:v>287</c:v>
                </c:pt>
                <c:pt idx="5">
                  <c:v>499</c:v>
                </c:pt>
                <c:pt idx="9">
                  <c:v>187</c:v>
                </c:pt>
                <c:pt idx="10">
                  <c:v>213</c:v>
                </c:pt>
                <c:pt idx="11">
                  <c:v>336</c:v>
                </c:pt>
              </c:numCache>
            </c:numRef>
          </c:yVal>
          <c:smooth val="0"/>
          <c:extLst>
            <c:ext xmlns:c16="http://schemas.microsoft.com/office/drawing/2014/chart" uri="{C3380CC4-5D6E-409C-BE32-E72D297353CC}">
              <c16:uniqueId val="{0000000B-1F02-47BC-9172-B1A8BC8D3A2E}"/>
            </c:ext>
          </c:extLst>
        </c:ser>
        <c:dLbls>
          <c:showLegendKey val="0"/>
          <c:showVal val="0"/>
          <c:showCatName val="0"/>
          <c:showSerName val="0"/>
          <c:showPercent val="0"/>
          <c:showBubbleSize val="0"/>
        </c:dLbls>
        <c:axId val="373168216"/>
        <c:axId val="373172136"/>
      </c:scatterChart>
      <c:valAx>
        <c:axId val="373168216"/>
        <c:scaling>
          <c:orientation val="minMax"/>
          <c:max val="12"/>
          <c:min val="1"/>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Month</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73172136"/>
        <c:crosses val="autoZero"/>
        <c:crossBetween val="midCat"/>
        <c:majorUnit val="1"/>
      </c:valAx>
      <c:valAx>
        <c:axId val="373172136"/>
        <c:scaling>
          <c:orientation val="minMax"/>
          <c:max val="14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CA" sz="1400" dirty="0"/>
                  <a:t>Number of individuals seen</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73168216"/>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CA" sz="2800" dirty="0"/>
              <a:t>Avian richness</a:t>
            </a:r>
            <a:r>
              <a:rPr lang="en-CA" sz="2800" baseline="0" dirty="0"/>
              <a:t> in Beaver Lake is increasing</a:t>
            </a:r>
            <a:endParaRPr lang="en-CA" sz="28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6970504270177078E-2"/>
          <c:y val="0.10056957777538082"/>
          <c:w val="0.92685210459935474"/>
          <c:h val="0.81780761993791873"/>
        </c:manualLayout>
      </c:layout>
      <c:scatterChart>
        <c:scatterStyle val="lineMarker"/>
        <c:varyColors val="0"/>
        <c:ser>
          <c:idx val="0"/>
          <c:order val="0"/>
          <c:tx>
            <c:v>no 2001/2002</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'SOP Clean graphs\[.CLEAN BL + LL Data.xlsx]Richness (BL)'!$BC$5:$GG$5</c:f>
              <c:numCache>
                <c:formatCode>General</c:formatCode>
                <c:ptCount val="135"/>
                <c:pt idx="0">
                  <c:v>55</c:v>
                </c:pt>
                <c:pt idx="1">
                  <c:v>56</c:v>
                </c:pt>
                <c:pt idx="2">
                  <c:v>57</c:v>
                </c:pt>
                <c:pt idx="3">
                  <c:v>58</c:v>
                </c:pt>
                <c:pt idx="4">
                  <c:v>59</c:v>
                </c:pt>
                <c:pt idx="5">
                  <c:v>60</c:v>
                </c:pt>
                <c:pt idx="6">
                  <c:v>61</c:v>
                </c:pt>
                <c:pt idx="7">
                  <c:v>62</c:v>
                </c:pt>
                <c:pt idx="8">
                  <c:v>63</c:v>
                </c:pt>
                <c:pt idx="9">
                  <c:v>64</c:v>
                </c:pt>
                <c:pt idx="10">
                  <c:v>65</c:v>
                </c:pt>
                <c:pt idx="11">
                  <c:v>66</c:v>
                </c:pt>
                <c:pt idx="12">
                  <c:v>67</c:v>
                </c:pt>
                <c:pt idx="13">
                  <c:v>68</c:v>
                </c:pt>
                <c:pt idx="14">
                  <c:v>69</c:v>
                </c:pt>
                <c:pt idx="15">
                  <c:v>70</c:v>
                </c:pt>
                <c:pt idx="16">
                  <c:v>71</c:v>
                </c:pt>
                <c:pt idx="17">
                  <c:v>72</c:v>
                </c:pt>
                <c:pt idx="18">
                  <c:v>73</c:v>
                </c:pt>
                <c:pt idx="19">
                  <c:v>74</c:v>
                </c:pt>
                <c:pt idx="20">
                  <c:v>75</c:v>
                </c:pt>
                <c:pt idx="21">
                  <c:v>76</c:v>
                </c:pt>
                <c:pt idx="22">
                  <c:v>77</c:v>
                </c:pt>
                <c:pt idx="23">
                  <c:v>78</c:v>
                </c:pt>
                <c:pt idx="24">
                  <c:v>79</c:v>
                </c:pt>
                <c:pt idx="25">
                  <c:v>80</c:v>
                </c:pt>
                <c:pt idx="26">
                  <c:v>81</c:v>
                </c:pt>
                <c:pt idx="27">
                  <c:v>82</c:v>
                </c:pt>
                <c:pt idx="28">
                  <c:v>83</c:v>
                </c:pt>
                <c:pt idx="29">
                  <c:v>84</c:v>
                </c:pt>
                <c:pt idx="30">
                  <c:v>85</c:v>
                </c:pt>
                <c:pt idx="31">
                  <c:v>86</c:v>
                </c:pt>
                <c:pt idx="32">
                  <c:v>87</c:v>
                </c:pt>
                <c:pt idx="33">
                  <c:v>88</c:v>
                </c:pt>
                <c:pt idx="34">
                  <c:v>89</c:v>
                </c:pt>
                <c:pt idx="35">
                  <c:v>90</c:v>
                </c:pt>
                <c:pt idx="36">
                  <c:v>91</c:v>
                </c:pt>
                <c:pt idx="37">
                  <c:v>92</c:v>
                </c:pt>
                <c:pt idx="38">
                  <c:v>93</c:v>
                </c:pt>
                <c:pt idx="39">
                  <c:v>94</c:v>
                </c:pt>
                <c:pt idx="40">
                  <c:v>95</c:v>
                </c:pt>
                <c:pt idx="41">
                  <c:v>96</c:v>
                </c:pt>
                <c:pt idx="42">
                  <c:v>97</c:v>
                </c:pt>
                <c:pt idx="43">
                  <c:v>98</c:v>
                </c:pt>
                <c:pt idx="44">
                  <c:v>99</c:v>
                </c:pt>
                <c:pt idx="45">
                  <c:v>100</c:v>
                </c:pt>
                <c:pt idx="46">
                  <c:v>101</c:v>
                </c:pt>
                <c:pt idx="47">
                  <c:v>102</c:v>
                </c:pt>
                <c:pt idx="48">
                  <c:v>103</c:v>
                </c:pt>
                <c:pt idx="49">
                  <c:v>104</c:v>
                </c:pt>
                <c:pt idx="50">
                  <c:v>105</c:v>
                </c:pt>
                <c:pt idx="51">
                  <c:v>106</c:v>
                </c:pt>
                <c:pt idx="52">
                  <c:v>107</c:v>
                </c:pt>
                <c:pt idx="53">
                  <c:v>108</c:v>
                </c:pt>
                <c:pt idx="54">
                  <c:v>109</c:v>
                </c:pt>
                <c:pt idx="55">
                  <c:v>110</c:v>
                </c:pt>
                <c:pt idx="56">
                  <c:v>111</c:v>
                </c:pt>
                <c:pt idx="57">
                  <c:v>112</c:v>
                </c:pt>
                <c:pt idx="58">
                  <c:v>113</c:v>
                </c:pt>
                <c:pt idx="59">
                  <c:v>114</c:v>
                </c:pt>
                <c:pt idx="60">
                  <c:v>115</c:v>
                </c:pt>
                <c:pt idx="61">
                  <c:v>116</c:v>
                </c:pt>
                <c:pt idx="62">
                  <c:v>117</c:v>
                </c:pt>
                <c:pt idx="63">
                  <c:v>118</c:v>
                </c:pt>
                <c:pt idx="64">
                  <c:v>119</c:v>
                </c:pt>
                <c:pt idx="65">
                  <c:v>120</c:v>
                </c:pt>
                <c:pt idx="66">
                  <c:v>121</c:v>
                </c:pt>
                <c:pt idx="67">
                  <c:v>122</c:v>
                </c:pt>
                <c:pt idx="68">
                  <c:v>123</c:v>
                </c:pt>
                <c:pt idx="69">
                  <c:v>124</c:v>
                </c:pt>
                <c:pt idx="70">
                  <c:v>125</c:v>
                </c:pt>
                <c:pt idx="71">
                  <c:v>126</c:v>
                </c:pt>
                <c:pt idx="72">
                  <c:v>127</c:v>
                </c:pt>
                <c:pt idx="73">
                  <c:v>128</c:v>
                </c:pt>
                <c:pt idx="74">
                  <c:v>129</c:v>
                </c:pt>
                <c:pt idx="75">
                  <c:v>130</c:v>
                </c:pt>
                <c:pt idx="76">
                  <c:v>131</c:v>
                </c:pt>
                <c:pt idx="77">
                  <c:v>132</c:v>
                </c:pt>
                <c:pt idx="78">
                  <c:v>133</c:v>
                </c:pt>
                <c:pt idx="79">
                  <c:v>134</c:v>
                </c:pt>
                <c:pt idx="80">
                  <c:v>135</c:v>
                </c:pt>
                <c:pt idx="81">
                  <c:v>136</c:v>
                </c:pt>
                <c:pt idx="82">
                  <c:v>137</c:v>
                </c:pt>
                <c:pt idx="83">
                  <c:v>138</c:v>
                </c:pt>
                <c:pt idx="84">
                  <c:v>139</c:v>
                </c:pt>
                <c:pt idx="85">
                  <c:v>140</c:v>
                </c:pt>
                <c:pt idx="86">
                  <c:v>141</c:v>
                </c:pt>
                <c:pt idx="87">
                  <c:v>142</c:v>
                </c:pt>
                <c:pt idx="88">
                  <c:v>143</c:v>
                </c:pt>
                <c:pt idx="89">
                  <c:v>144</c:v>
                </c:pt>
                <c:pt idx="90">
                  <c:v>145</c:v>
                </c:pt>
                <c:pt idx="91">
                  <c:v>146</c:v>
                </c:pt>
                <c:pt idx="92">
                  <c:v>147</c:v>
                </c:pt>
                <c:pt idx="93">
                  <c:v>148</c:v>
                </c:pt>
                <c:pt idx="94">
                  <c:v>149</c:v>
                </c:pt>
                <c:pt idx="95">
                  <c:v>150</c:v>
                </c:pt>
                <c:pt idx="96">
                  <c:v>151</c:v>
                </c:pt>
                <c:pt idx="97">
                  <c:v>152</c:v>
                </c:pt>
                <c:pt idx="98">
                  <c:v>153</c:v>
                </c:pt>
                <c:pt idx="99">
                  <c:v>154</c:v>
                </c:pt>
                <c:pt idx="100">
                  <c:v>155</c:v>
                </c:pt>
                <c:pt idx="101">
                  <c:v>156</c:v>
                </c:pt>
                <c:pt idx="102">
                  <c:v>157</c:v>
                </c:pt>
                <c:pt idx="103">
                  <c:v>158</c:v>
                </c:pt>
                <c:pt idx="104">
                  <c:v>159</c:v>
                </c:pt>
                <c:pt idx="105">
                  <c:v>160</c:v>
                </c:pt>
                <c:pt idx="106">
                  <c:v>161</c:v>
                </c:pt>
                <c:pt idx="107">
                  <c:v>162</c:v>
                </c:pt>
                <c:pt idx="108">
                  <c:v>163</c:v>
                </c:pt>
                <c:pt idx="109">
                  <c:v>164</c:v>
                </c:pt>
                <c:pt idx="110">
                  <c:v>165</c:v>
                </c:pt>
                <c:pt idx="111">
                  <c:v>166</c:v>
                </c:pt>
                <c:pt idx="112">
                  <c:v>167</c:v>
                </c:pt>
                <c:pt idx="113">
                  <c:v>168</c:v>
                </c:pt>
                <c:pt idx="114">
                  <c:v>169</c:v>
                </c:pt>
                <c:pt idx="115">
                  <c:v>170</c:v>
                </c:pt>
                <c:pt idx="116">
                  <c:v>171</c:v>
                </c:pt>
                <c:pt idx="117">
                  <c:v>172</c:v>
                </c:pt>
                <c:pt idx="118">
                  <c:v>173</c:v>
                </c:pt>
                <c:pt idx="119">
                  <c:v>174</c:v>
                </c:pt>
                <c:pt idx="120">
                  <c:v>175</c:v>
                </c:pt>
                <c:pt idx="121">
                  <c:v>176</c:v>
                </c:pt>
                <c:pt idx="122">
                  <c:v>177</c:v>
                </c:pt>
                <c:pt idx="123">
                  <c:v>178</c:v>
                </c:pt>
                <c:pt idx="124">
                  <c:v>179</c:v>
                </c:pt>
                <c:pt idx="125">
                  <c:v>180</c:v>
                </c:pt>
                <c:pt idx="126">
                  <c:v>181</c:v>
                </c:pt>
                <c:pt idx="127">
                  <c:v>182</c:v>
                </c:pt>
                <c:pt idx="128">
                  <c:v>183</c:v>
                </c:pt>
                <c:pt idx="129">
                  <c:v>184</c:v>
                </c:pt>
                <c:pt idx="130">
                  <c:v>185</c:v>
                </c:pt>
                <c:pt idx="131">
                  <c:v>186</c:v>
                </c:pt>
                <c:pt idx="132">
                  <c:v>187</c:v>
                </c:pt>
                <c:pt idx="133">
                  <c:v>188</c:v>
                </c:pt>
                <c:pt idx="134">
                  <c:v>189</c:v>
                </c:pt>
              </c:numCache>
            </c:numRef>
          </c:xVal>
          <c:yVal>
            <c:numRef>
              <c:f>'SOP Clean graphs\[.CLEAN BL + LL Data.xlsx]Richness (BL)'!$BC$4:$GG$4</c:f>
              <c:numCache>
                <c:formatCode>General</c:formatCode>
                <c:ptCount val="135"/>
                <c:pt idx="0">
                  <c:v>26</c:v>
                </c:pt>
                <c:pt idx="1">
                  <c:v>19</c:v>
                </c:pt>
                <c:pt idx="2">
                  <c:v>17</c:v>
                </c:pt>
                <c:pt idx="3">
                  <c:v>12</c:v>
                </c:pt>
                <c:pt idx="4">
                  <c:v>11</c:v>
                </c:pt>
                <c:pt idx="6">
                  <c:v>13</c:v>
                </c:pt>
                <c:pt idx="7">
                  <c:v>15</c:v>
                </c:pt>
                <c:pt idx="8">
                  <c:v>15</c:v>
                </c:pt>
                <c:pt idx="9">
                  <c:v>17</c:v>
                </c:pt>
                <c:pt idx="10">
                  <c:v>12</c:v>
                </c:pt>
                <c:pt idx="11">
                  <c:v>14</c:v>
                </c:pt>
                <c:pt idx="12">
                  <c:v>16</c:v>
                </c:pt>
                <c:pt idx="13">
                  <c:v>7</c:v>
                </c:pt>
                <c:pt idx="14">
                  <c:v>15</c:v>
                </c:pt>
                <c:pt idx="15">
                  <c:v>11</c:v>
                </c:pt>
                <c:pt idx="16">
                  <c:v>13</c:v>
                </c:pt>
                <c:pt idx="19">
                  <c:v>14</c:v>
                </c:pt>
                <c:pt idx="20">
                  <c:v>14</c:v>
                </c:pt>
                <c:pt idx="21">
                  <c:v>15</c:v>
                </c:pt>
                <c:pt idx="22">
                  <c:v>16</c:v>
                </c:pt>
                <c:pt idx="23">
                  <c:v>21</c:v>
                </c:pt>
                <c:pt idx="24">
                  <c:v>13</c:v>
                </c:pt>
                <c:pt idx="25">
                  <c:v>15</c:v>
                </c:pt>
                <c:pt idx="26">
                  <c:v>13</c:v>
                </c:pt>
                <c:pt idx="27">
                  <c:v>9</c:v>
                </c:pt>
                <c:pt idx="28">
                  <c:v>18</c:v>
                </c:pt>
                <c:pt idx="29">
                  <c:v>10</c:v>
                </c:pt>
                <c:pt idx="30">
                  <c:v>10</c:v>
                </c:pt>
                <c:pt idx="31">
                  <c:v>17</c:v>
                </c:pt>
                <c:pt idx="32">
                  <c:v>22</c:v>
                </c:pt>
                <c:pt idx="33">
                  <c:v>22</c:v>
                </c:pt>
                <c:pt idx="34">
                  <c:v>19</c:v>
                </c:pt>
                <c:pt idx="35">
                  <c:v>19</c:v>
                </c:pt>
                <c:pt idx="36">
                  <c:v>21</c:v>
                </c:pt>
                <c:pt idx="37">
                  <c:v>2</c:v>
                </c:pt>
                <c:pt idx="38">
                  <c:v>14</c:v>
                </c:pt>
                <c:pt idx="39">
                  <c:v>19</c:v>
                </c:pt>
                <c:pt idx="40">
                  <c:v>9</c:v>
                </c:pt>
                <c:pt idx="41">
                  <c:v>13</c:v>
                </c:pt>
                <c:pt idx="42">
                  <c:v>9</c:v>
                </c:pt>
                <c:pt idx="43">
                  <c:v>13</c:v>
                </c:pt>
                <c:pt idx="44">
                  <c:v>16</c:v>
                </c:pt>
                <c:pt idx="45">
                  <c:v>18</c:v>
                </c:pt>
                <c:pt idx="46">
                  <c:v>18</c:v>
                </c:pt>
                <c:pt idx="47">
                  <c:v>18</c:v>
                </c:pt>
                <c:pt idx="48">
                  <c:v>18</c:v>
                </c:pt>
                <c:pt idx="49">
                  <c:v>8</c:v>
                </c:pt>
                <c:pt idx="50">
                  <c:v>12</c:v>
                </c:pt>
                <c:pt idx="51">
                  <c:v>20</c:v>
                </c:pt>
                <c:pt idx="52">
                  <c:v>14</c:v>
                </c:pt>
                <c:pt idx="53">
                  <c:v>6</c:v>
                </c:pt>
                <c:pt idx="54">
                  <c:v>14</c:v>
                </c:pt>
                <c:pt idx="55">
                  <c:v>14</c:v>
                </c:pt>
                <c:pt idx="56">
                  <c:v>18</c:v>
                </c:pt>
                <c:pt idx="57">
                  <c:v>14</c:v>
                </c:pt>
                <c:pt idx="58">
                  <c:v>24</c:v>
                </c:pt>
                <c:pt idx="59">
                  <c:v>24</c:v>
                </c:pt>
                <c:pt idx="60">
                  <c:v>22</c:v>
                </c:pt>
                <c:pt idx="61">
                  <c:v>7</c:v>
                </c:pt>
                <c:pt idx="62">
                  <c:v>5</c:v>
                </c:pt>
                <c:pt idx="63">
                  <c:v>22</c:v>
                </c:pt>
                <c:pt idx="64">
                  <c:v>18</c:v>
                </c:pt>
                <c:pt idx="65">
                  <c:v>17</c:v>
                </c:pt>
                <c:pt idx="66">
                  <c:v>14</c:v>
                </c:pt>
                <c:pt idx="67">
                  <c:v>12</c:v>
                </c:pt>
                <c:pt idx="68">
                  <c:v>18</c:v>
                </c:pt>
                <c:pt idx="69">
                  <c:v>15</c:v>
                </c:pt>
                <c:pt idx="70">
                  <c:v>26</c:v>
                </c:pt>
                <c:pt idx="71">
                  <c:v>30</c:v>
                </c:pt>
                <c:pt idx="72">
                  <c:v>18</c:v>
                </c:pt>
                <c:pt idx="73">
                  <c:v>14</c:v>
                </c:pt>
                <c:pt idx="74">
                  <c:v>10</c:v>
                </c:pt>
                <c:pt idx="75">
                  <c:v>17</c:v>
                </c:pt>
                <c:pt idx="76">
                  <c:v>18</c:v>
                </c:pt>
                <c:pt idx="77">
                  <c:v>16</c:v>
                </c:pt>
                <c:pt idx="78">
                  <c:v>11</c:v>
                </c:pt>
                <c:pt idx="79">
                  <c:v>18</c:v>
                </c:pt>
                <c:pt idx="80">
                  <c:v>19</c:v>
                </c:pt>
                <c:pt idx="81">
                  <c:v>26</c:v>
                </c:pt>
                <c:pt idx="82">
                  <c:v>23</c:v>
                </c:pt>
                <c:pt idx="83">
                  <c:v>29</c:v>
                </c:pt>
                <c:pt idx="84">
                  <c:v>18</c:v>
                </c:pt>
                <c:pt idx="85">
                  <c:v>12</c:v>
                </c:pt>
                <c:pt idx="86">
                  <c:v>16</c:v>
                </c:pt>
                <c:pt idx="87">
                  <c:v>18</c:v>
                </c:pt>
                <c:pt idx="88">
                  <c:v>12</c:v>
                </c:pt>
                <c:pt idx="89">
                  <c:v>15</c:v>
                </c:pt>
                <c:pt idx="90">
                  <c:v>17</c:v>
                </c:pt>
                <c:pt idx="91">
                  <c:v>21</c:v>
                </c:pt>
                <c:pt idx="92">
                  <c:v>26</c:v>
                </c:pt>
                <c:pt idx="93">
                  <c:v>25</c:v>
                </c:pt>
                <c:pt idx="94">
                  <c:v>23</c:v>
                </c:pt>
                <c:pt idx="95">
                  <c:v>21</c:v>
                </c:pt>
                <c:pt idx="96">
                  <c:v>12</c:v>
                </c:pt>
                <c:pt idx="97">
                  <c:v>5</c:v>
                </c:pt>
                <c:pt idx="98">
                  <c:v>15</c:v>
                </c:pt>
                <c:pt idx="99">
                  <c:v>20</c:v>
                </c:pt>
                <c:pt idx="100">
                  <c:v>17</c:v>
                </c:pt>
                <c:pt idx="101">
                  <c:v>14</c:v>
                </c:pt>
                <c:pt idx="102">
                  <c:v>7</c:v>
                </c:pt>
                <c:pt idx="103">
                  <c:v>17</c:v>
                </c:pt>
                <c:pt idx="104">
                  <c:v>15</c:v>
                </c:pt>
                <c:pt idx="105">
                  <c:v>16</c:v>
                </c:pt>
                <c:pt idx="106">
                  <c:v>13</c:v>
                </c:pt>
                <c:pt idx="107">
                  <c:v>23</c:v>
                </c:pt>
                <c:pt idx="108">
                  <c:v>22</c:v>
                </c:pt>
                <c:pt idx="109">
                  <c:v>7</c:v>
                </c:pt>
                <c:pt idx="113">
                  <c:v>17</c:v>
                </c:pt>
                <c:pt idx="114">
                  <c:v>15</c:v>
                </c:pt>
                <c:pt idx="115">
                  <c:v>14</c:v>
                </c:pt>
                <c:pt idx="116">
                  <c:v>24</c:v>
                </c:pt>
                <c:pt idx="117">
                  <c:v>34</c:v>
                </c:pt>
                <c:pt idx="118">
                  <c:v>21</c:v>
                </c:pt>
                <c:pt idx="119">
                  <c:v>20</c:v>
                </c:pt>
                <c:pt idx="120">
                  <c:v>21</c:v>
                </c:pt>
                <c:pt idx="121">
                  <c:v>13</c:v>
                </c:pt>
                <c:pt idx="122">
                  <c:v>15</c:v>
                </c:pt>
                <c:pt idx="123">
                  <c:v>20</c:v>
                </c:pt>
                <c:pt idx="124">
                  <c:v>23</c:v>
                </c:pt>
                <c:pt idx="125">
                  <c:v>22</c:v>
                </c:pt>
                <c:pt idx="126">
                  <c:v>17</c:v>
                </c:pt>
                <c:pt idx="128">
                  <c:v>17</c:v>
                </c:pt>
                <c:pt idx="129">
                  <c:v>30</c:v>
                </c:pt>
                <c:pt idx="131">
                  <c:v>13</c:v>
                </c:pt>
              </c:numCache>
            </c:numRef>
          </c:yVal>
          <c:smooth val="0"/>
          <c:extLst>
            <c:ext xmlns:c16="http://schemas.microsoft.com/office/drawing/2014/chart" uri="{C3380CC4-5D6E-409C-BE32-E72D297353CC}">
              <c16:uniqueId val="{00000001-975E-4290-BEC1-FF0B9B92DABB}"/>
            </c:ext>
          </c:extLst>
        </c:ser>
        <c:ser>
          <c:idx val="1"/>
          <c:order val="1"/>
          <c:tx>
            <c:v>2001/2002</c:v>
          </c:tx>
          <c:spPr>
            <a:ln w="25400" cap="rnd">
              <a:noFill/>
              <a:round/>
            </a:ln>
            <a:effectLst/>
          </c:spPr>
          <c:marker>
            <c:symbol val="circle"/>
            <c:size val="5"/>
            <c:spPr>
              <a:solidFill>
                <a:schemeClr val="accent2"/>
              </a:solidFill>
              <a:ln w="9525">
                <a:solidFill>
                  <a:schemeClr val="accent2"/>
                </a:solidFill>
              </a:ln>
              <a:effectLst/>
            </c:spPr>
          </c:marker>
          <c:xVal>
            <c:numRef>
              <c:f>'SOP Clean graphs\[.CLEAN BL + LL Data.xlsx]Richness (BL)'!$B$5:$S$5</c:f>
              <c:numCache>
                <c:formatCode>General</c:formatCode>
                <c:ptCount val="18"/>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numCache>
            </c:numRef>
          </c:xVal>
          <c:yVal>
            <c:numRef>
              <c:f>'SOP Clean graphs\[.CLEAN BL + LL Data.xlsx]Richness (BL)'!$B$4:$S$4</c:f>
              <c:numCache>
                <c:formatCode>General</c:formatCode>
                <c:ptCount val="18"/>
                <c:pt idx="0">
                  <c:v>26</c:v>
                </c:pt>
                <c:pt idx="1">
                  <c:v>28</c:v>
                </c:pt>
                <c:pt idx="2">
                  <c:v>30</c:v>
                </c:pt>
                <c:pt idx="3">
                  <c:v>23</c:v>
                </c:pt>
                <c:pt idx="4">
                  <c:v>20</c:v>
                </c:pt>
                <c:pt idx="5">
                  <c:v>16</c:v>
                </c:pt>
                <c:pt idx="6">
                  <c:v>16</c:v>
                </c:pt>
                <c:pt idx="7">
                  <c:v>22</c:v>
                </c:pt>
                <c:pt idx="8">
                  <c:v>24</c:v>
                </c:pt>
                <c:pt idx="9">
                  <c:v>20</c:v>
                </c:pt>
                <c:pt idx="10">
                  <c:v>28</c:v>
                </c:pt>
                <c:pt idx="11">
                  <c:v>22</c:v>
                </c:pt>
                <c:pt idx="12">
                  <c:v>24</c:v>
                </c:pt>
                <c:pt idx="13">
                  <c:v>24</c:v>
                </c:pt>
                <c:pt idx="14">
                  <c:v>24</c:v>
                </c:pt>
                <c:pt idx="15">
                  <c:v>25</c:v>
                </c:pt>
                <c:pt idx="16">
                  <c:v>17</c:v>
                </c:pt>
                <c:pt idx="17">
                  <c:v>17</c:v>
                </c:pt>
              </c:numCache>
            </c:numRef>
          </c:yVal>
          <c:smooth val="0"/>
          <c:extLst>
            <c:ext xmlns:c16="http://schemas.microsoft.com/office/drawing/2014/chart" uri="{C3380CC4-5D6E-409C-BE32-E72D297353CC}">
              <c16:uniqueId val="{00000002-975E-4290-BEC1-FF0B9B92DABB}"/>
            </c:ext>
          </c:extLst>
        </c:ser>
        <c:dLbls>
          <c:showLegendKey val="0"/>
          <c:showVal val="0"/>
          <c:showCatName val="0"/>
          <c:showSerName val="0"/>
          <c:showPercent val="0"/>
          <c:showBubbleSize val="0"/>
        </c:dLbls>
        <c:axId val="373173312"/>
        <c:axId val="373167432"/>
      </c:scatterChart>
      <c:valAx>
        <c:axId val="37317331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Date Code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73167432"/>
        <c:crosses val="autoZero"/>
        <c:crossBetween val="midCat"/>
        <c:majorUnit val="12"/>
        <c:minorUnit val="1"/>
      </c:valAx>
      <c:valAx>
        <c:axId val="3731674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CA" sz="1400"/>
                  <a:t>Number of species seen</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7317331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n-lt"/>
                <a:ea typeface="+mn-ea"/>
                <a:cs typeface="+mn-cs"/>
              </a:defRPr>
            </a:pPr>
            <a:r>
              <a:rPr lang="en-CA" sz="2800" dirty="0"/>
              <a:t>Avian richness in Lost</a:t>
            </a:r>
            <a:r>
              <a:rPr lang="en-CA" sz="2800" baseline="0" dirty="0"/>
              <a:t> Lagoon is increasing</a:t>
            </a:r>
            <a:endParaRPr lang="en-CA" sz="2800" dirty="0"/>
          </a:p>
        </c:rich>
      </c:tx>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'SOP Clean graphs\[.CLEAN BL + LL Data.xlsx]Richness (LL)'!$B$5:$EO$5</c:f>
              <c:numCache>
                <c:formatCode>General</c:formatCode>
                <c:ptCount val="14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numCache>
            </c:numRef>
          </c:xVal>
          <c:yVal>
            <c:numRef>
              <c:f>'SOP Clean graphs\[.CLEAN BL + LL Data.xlsx]Richness (LL)'!$B$4:$EO$4</c:f>
              <c:numCache>
                <c:formatCode>General</c:formatCode>
                <c:ptCount val="144"/>
                <c:pt idx="0">
                  <c:v>14</c:v>
                </c:pt>
                <c:pt idx="1">
                  <c:v>15</c:v>
                </c:pt>
                <c:pt idx="2">
                  <c:v>12</c:v>
                </c:pt>
                <c:pt idx="6">
                  <c:v>27</c:v>
                </c:pt>
                <c:pt idx="7">
                  <c:v>38</c:v>
                </c:pt>
                <c:pt idx="8">
                  <c:v>31</c:v>
                </c:pt>
                <c:pt idx="9">
                  <c:v>31</c:v>
                </c:pt>
                <c:pt idx="10">
                  <c:v>24</c:v>
                </c:pt>
                <c:pt idx="12">
                  <c:v>25</c:v>
                </c:pt>
                <c:pt idx="13">
                  <c:v>28</c:v>
                </c:pt>
                <c:pt idx="14">
                  <c:v>30</c:v>
                </c:pt>
                <c:pt idx="15">
                  <c:v>31</c:v>
                </c:pt>
                <c:pt idx="16">
                  <c:v>26</c:v>
                </c:pt>
                <c:pt idx="17">
                  <c:v>19</c:v>
                </c:pt>
                <c:pt idx="18">
                  <c:v>23</c:v>
                </c:pt>
                <c:pt idx="19">
                  <c:v>31</c:v>
                </c:pt>
                <c:pt idx="20">
                  <c:v>28</c:v>
                </c:pt>
                <c:pt idx="21">
                  <c:v>22</c:v>
                </c:pt>
                <c:pt idx="22">
                  <c:v>28</c:v>
                </c:pt>
                <c:pt idx="23">
                  <c:v>28</c:v>
                </c:pt>
                <c:pt idx="24">
                  <c:v>37</c:v>
                </c:pt>
                <c:pt idx="25">
                  <c:v>26</c:v>
                </c:pt>
                <c:pt idx="26">
                  <c:v>39</c:v>
                </c:pt>
                <c:pt idx="27">
                  <c:v>37</c:v>
                </c:pt>
                <c:pt idx="28">
                  <c:v>23</c:v>
                </c:pt>
                <c:pt idx="29">
                  <c:v>26</c:v>
                </c:pt>
                <c:pt idx="30">
                  <c:v>23</c:v>
                </c:pt>
                <c:pt idx="31">
                  <c:v>30</c:v>
                </c:pt>
                <c:pt idx="32">
                  <c:v>33</c:v>
                </c:pt>
                <c:pt idx="33">
                  <c:v>28</c:v>
                </c:pt>
                <c:pt idx="34">
                  <c:v>35</c:v>
                </c:pt>
                <c:pt idx="35">
                  <c:v>34</c:v>
                </c:pt>
                <c:pt idx="36">
                  <c:v>28</c:v>
                </c:pt>
                <c:pt idx="37">
                  <c:v>24</c:v>
                </c:pt>
                <c:pt idx="38">
                  <c:v>38</c:v>
                </c:pt>
                <c:pt idx="39">
                  <c:v>41</c:v>
                </c:pt>
                <c:pt idx="40">
                  <c:v>28</c:v>
                </c:pt>
                <c:pt idx="41">
                  <c:v>31</c:v>
                </c:pt>
                <c:pt idx="42">
                  <c:v>26</c:v>
                </c:pt>
                <c:pt idx="43">
                  <c:v>15</c:v>
                </c:pt>
                <c:pt idx="44">
                  <c:v>29</c:v>
                </c:pt>
                <c:pt idx="45">
                  <c:v>34</c:v>
                </c:pt>
                <c:pt idx="46">
                  <c:v>31</c:v>
                </c:pt>
                <c:pt idx="47">
                  <c:v>30</c:v>
                </c:pt>
                <c:pt idx="48">
                  <c:v>29</c:v>
                </c:pt>
                <c:pt idx="49">
                  <c:v>31</c:v>
                </c:pt>
                <c:pt idx="50">
                  <c:v>29</c:v>
                </c:pt>
                <c:pt idx="51">
                  <c:v>38</c:v>
                </c:pt>
                <c:pt idx="52">
                  <c:v>26</c:v>
                </c:pt>
                <c:pt idx="53">
                  <c:v>30</c:v>
                </c:pt>
                <c:pt idx="54">
                  <c:v>22</c:v>
                </c:pt>
                <c:pt idx="55">
                  <c:v>28</c:v>
                </c:pt>
                <c:pt idx="56">
                  <c:v>25</c:v>
                </c:pt>
                <c:pt idx="57">
                  <c:v>34</c:v>
                </c:pt>
                <c:pt idx="58">
                  <c:v>36</c:v>
                </c:pt>
                <c:pt idx="59">
                  <c:v>26</c:v>
                </c:pt>
                <c:pt idx="60">
                  <c:v>31</c:v>
                </c:pt>
                <c:pt idx="61">
                  <c:v>32</c:v>
                </c:pt>
                <c:pt idx="62">
                  <c:v>26</c:v>
                </c:pt>
                <c:pt idx="63">
                  <c:v>30</c:v>
                </c:pt>
                <c:pt idx="64">
                  <c:v>33</c:v>
                </c:pt>
                <c:pt idx="65">
                  <c:v>28</c:v>
                </c:pt>
                <c:pt idx="66">
                  <c:v>20</c:v>
                </c:pt>
                <c:pt idx="67">
                  <c:v>25</c:v>
                </c:pt>
                <c:pt idx="68">
                  <c:v>22</c:v>
                </c:pt>
                <c:pt idx="69">
                  <c:v>30</c:v>
                </c:pt>
                <c:pt idx="70">
                  <c:v>30</c:v>
                </c:pt>
                <c:pt idx="71">
                  <c:v>28</c:v>
                </c:pt>
                <c:pt idx="72">
                  <c:v>32</c:v>
                </c:pt>
                <c:pt idx="73">
                  <c:v>31</c:v>
                </c:pt>
                <c:pt idx="74">
                  <c:v>27</c:v>
                </c:pt>
                <c:pt idx="75">
                  <c:v>32</c:v>
                </c:pt>
                <c:pt idx="76">
                  <c:v>39</c:v>
                </c:pt>
                <c:pt idx="77">
                  <c:v>33</c:v>
                </c:pt>
                <c:pt idx="78">
                  <c:v>28</c:v>
                </c:pt>
                <c:pt idx="79">
                  <c:v>20</c:v>
                </c:pt>
                <c:pt idx="80">
                  <c:v>26</c:v>
                </c:pt>
                <c:pt idx="81">
                  <c:v>35</c:v>
                </c:pt>
                <c:pt idx="82">
                  <c:v>27</c:v>
                </c:pt>
                <c:pt idx="83">
                  <c:v>31</c:v>
                </c:pt>
                <c:pt idx="84">
                  <c:v>35</c:v>
                </c:pt>
                <c:pt idx="85">
                  <c:v>33</c:v>
                </c:pt>
                <c:pt idx="86">
                  <c:v>36</c:v>
                </c:pt>
                <c:pt idx="87">
                  <c:v>38</c:v>
                </c:pt>
                <c:pt idx="88">
                  <c:v>31</c:v>
                </c:pt>
                <c:pt idx="89">
                  <c:v>27</c:v>
                </c:pt>
                <c:pt idx="90">
                  <c:v>33</c:v>
                </c:pt>
                <c:pt idx="91">
                  <c:v>27</c:v>
                </c:pt>
                <c:pt idx="92">
                  <c:v>31</c:v>
                </c:pt>
                <c:pt idx="93">
                  <c:v>22</c:v>
                </c:pt>
                <c:pt idx="94">
                  <c:v>35</c:v>
                </c:pt>
                <c:pt idx="95">
                  <c:v>33</c:v>
                </c:pt>
                <c:pt idx="96">
                  <c:v>37</c:v>
                </c:pt>
                <c:pt idx="97">
                  <c:v>33</c:v>
                </c:pt>
                <c:pt idx="98">
                  <c:v>37</c:v>
                </c:pt>
                <c:pt idx="99">
                  <c:v>39</c:v>
                </c:pt>
                <c:pt idx="100">
                  <c:v>32</c:v>
                </c:pt>
                <c:pt idx="101">
                  <c:v>36</c:v>
                </c:pt>
                <c:pt idx="102">
                  <c:v>26</c:v>
                </c:pt>
                <c:pt idx="103">
                  <c:v>17</c:v>
                </c:pt>
                <c:pt idx="104">
                  <c:v>20</c:v>
                </c:pt>
                <c:pt idx="105">
                  <c:v>31</c:v>
                </c:pt>
                <c:pt idx="106">
                  <c:v>36</c:v>
                </c:pt>
                <c:pt idx="107">
                  <c:v>29</c:v>
                </c:pt>
                <c:pt idx="108">
                  <c:v>30</c:v>
                </c:pt>
                <c:pt idx="109">
                  <c:v>33</c:v>
                </c:pt>
                <c:pt idx="110">
                  <c:v>39</c:v>
                </c:pt>
                <c:pt idx="111">
                  <c:v>44</c:v>
                </c:pt>
                <c:pt idx="112">
                  <c:v>33</c:v>
                </c:pt>
                <c:pt idx="113">
                  <c:v>28</c:v>
                </c:pt>
                <c:pt idx="114">
                  <c:v>23</c:v>
                </c:pt>
                <c:pt idx="115">
                  <c:v>22</c:v>
                </c:pt>
                <c:pt idx="119">
                  <c:v>38</c:v>
                </c:pt>
                <c:pt idx="120">
                  <c:v>37</c:v>
                </c:pt>
                <c:pt idx="121">
                  <c:v>32</c:v>
                </c:pt>
                <c:pt idx="122">
                  <c:v>41</c:v>
                </c:pt>
                <c:pt idx="123">
                  <c:v>36</c:v>
                </c:pt>
                <c:pt idx="124">
                  <c:v>30</c:v>
                </c:pt>
                <c:pt idx="125">
                  <c:v>33</c:v>
                </c:pt>
                <c:pt idx="126">
                  <c:v>37</c:v>
                </c:pt>
                <c:pt idx="127">
                  <c:v>31</c:v>
                </c:pt>
                <c:pt idx="128">
                  <c:v>30</c:v>
                </c:pt>
                <c:pt idx="129">
                  <c:v>33</c:v>
                </c:pt>
                <c:pt idx="130">
                  <c:v>32</c:v>
                </c:pt>
                <c:pt idx="131">
                  <c:v>36</c:v>
                </c:pt>
                <c:pt idx="132">
                  <c:v>36</c:v>
                </c:pt>
                <c:pt idx="134">
                  <c:v>33</c:v>
                </c:pt>
                <c:pt idx="135">
                  <c:v>36</c:v>
                </c:pt>
                <c:pt idx="137">
                  <c:v>27</c:v>
                </c:pt>
                <c:pt idx="141">
                  <c:v>29</c:v>
                </c:pt>
                <c:pt idx="142">
                  <c:v>26</c:v>
                </c:pt>
                <c:pt idx="143">
                  <c:v>32</c:v>
                </c:pt>
              </c:numCache>
            </c:numRef>
          </c:yVal>
          <c:smooth val="0"/>
          <c:extLst>
            <c:ext xmlns:c16="http://schemas.microsoft.com/office/drawing/2014/chart" uri="{C3380CC4-5D6E-409C-BE32-E72D297353CC}">
              <c16:uniqueId val="{00000001-0074-4CB2-9F35-8F9E241DB1D5}"/>
            </c:ext>
          </c:extLst>
        </c:ser>
        <c:dLbls>
          <c:showLegendKey val="0"/>
          <c:showVal val="0"/>
          <c:showCatName val="0"/>
          <c:showSerName val="0"/>
          <c:showPercent val="0"/>
          <c:showBubbleSize val="0"/>
        </c:dLbls>
        <c:axId val="373172920"/>
        <c:axId val="373167824"/>
      </c:scatterChart>
      <c:valAx>
        <c:axId val="37317292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Date Code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73167824"/>
        <c:crosses val="autoZero"/>
        <c:crossBetween val="midCat"/>
        <c:majorUnit val="12"/>
      </c:valAx>
      <c:valAx>
        <c:axId val="3731678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CA" sz="1400"/>
                  <a:t>Number of species seen</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7317292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CA"/>
              <a:t>Avian Diversity in Beaver Lake</a:t>
            </a:r>
          </a:p>
        </c:rich>
      </c:tx>
      <c:overlay val="0"/>
      <c:spPr>
        <a:noFill/>
        <a:ln>
          <a:noFill/>
        </a:ln>
        <a:effectLst/>
      </c:spPr>
    </c:title>
    <c:autoTitleDeleted val="0"/>
    <c:plotArea>
      <c:layout/>
      <c:scatterChart>
        <c:scatterStyle val="lineMarker"/>
        <c:varyColors val="0"/>
        <c:ser>
          <c:idx val="0"/>
          <c:order val="0"/>
          <c:tx>
            <c:v>no 20012</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'[1]Simpson (BL)'!$BC$7:$GJ$7</c:f>
              <c:numCache>
                <c:formatCode>General</c:formatCode>
                <c:ptCount val="138"/>
                <c:pt idx="0">
                  <c:v>55</c:v>
                </c:pt>
                <c:pt idx="1">
                  <c:v>56</c:v>
                </c:pt>
                <c:pt idx="2">
                  <c:v>57</c:v>
                </c:pt>
                <c:pt idx="3">
                  <c:v>58</c:v>
                </c:pt>
                <c:pt idx="4">
                  <c:v>59</c:v>
                </c:pt>
                <c:pt idx="5">
                  <c:v>60</c:v>
                </c:pt>
                <c:pt idx="6">
                  <c:v>61</c:v>
                </c:pt>
                <c:pt idx="7">
                  <c:v>62</c:v>
                </c:pt>
                <c:pt idx="8">
                  <c:v>63</c:v>
                </c:pt>
                <c:pt idx="9">
                  <c:v>64</c:v>
                </c:pt>
                <c:pt idx="10">
                  <c:v>65</c:v>
                </c:pt>
                <c:pt idx="11">
                  <c:v>66</c:v>
                </c:pt>
                <c:pt idx="12">
                  <c:v>67</c:v>
                </c:pt>
                <c:pt idx="13">
                  <c:v>68</c:v>
                </c:pt>
                <c:pt idx="14">
                  <c:v>69</c:v>
                </c:pt>
                <c:pt idx="15">
                  <c:v>70</c:v>
                </c:pt>
                <c:pt idx="16">
                  <c:v>71</c:v>
                </c:pt>
                <c:pt idx="17">
                  <c:v>72</c:v>
                </c:pt>
                <c:pt idx="18">
                  <c:v>73</c:v>
                </c:pt>
                <c:pt idx="19">
                  <c:v>74</c:v>
                </c:pt>
                <c:pt idx="20">
                  <c:v>75</c:v>
                </c:pt>
                <c:pt idx="21">
                  <c:v>76</c:v>
                </c:pt>
                <c:pt idx="22">
                  <c:v>77</c:v>
                </c:pt>
                <c:pt idx="23">
                  <c:v>78</c:v>
                </c:pt>
                <c:pt idx="24">
                  <c:v>79</c:v>
                </c:pt>
                <c:pt idx="25">
                  <c:v>80</c:v>
                </c:pt>
                <c:pt idx="26">
                  <c:v>81</c:v>
                </c:pt>
                <c:pt idx="27">
                  <c:v>82</c:v>
                </c:pt>
                <c:pt idx="28">
                  <c:v>83</c:v>
                </c:pt>
                <c:pt idx="29">
                  <c:v>84</c:v>
                </c:pt>
                <c:pt idx="30">
                  <c:v>85</c:v>
                </c:pt>
                <c:pt idx="31">
                  <c:v>86</c:v>
                </c:pt>
                <c:pt idx="32">
                  <c:v>87</c:v>
                </c:pt>
                <c:pt idx="33">
                  <c:v>88</c:v>
                </c:pt>
                <c:pt idx="34">
                  <c:v>89</c:v>
                </c:pt>
                <c:pt idx="35">
                  <c:v>90</c:v>
                </c:pt>
                <c:pt idx="36">
                  <c:v>91</c:v>
                </c:pt>
                <c:pt idx="37">
                  <c:v>92</c:v>
                </c:pt>
                <c:pt idx="38">
                  <c:v>93</c:v>
                </c:pt>
                <c:pt idx="39">
                  <c:v>94</c:v>
                </c:pt>
                <c:pt idx="40">
                  <c:v>95</c:v>
                </c:pt>
                <c:pt idx="41">
                  <c:v>96</c:v>
                </c:pt>
                <c:pt idx="42">
                  <c:v>97</c:v>
                </c:pt>
                <c:pt idx="43">
                  <c:v>98</c:v>
                </c:pt>
                <c:pt idx="44">
                  <c:v>99</c:v>
                </c:pt>
                <c:pt idx="45">
                  <c:v>100</c:v>
                </c:pt>
                <c:pt idx="46">
                  <c:v>101</c:v>
                </c:pt>
                <c:pt idx="47">
                  <c:v>102</c:v>
                </c:pt>
                <c:pt idx="48">
                  <c:v>103</c:v>
                </c:pt>
                <c:pt idx="49">
                  <c:v>104</c:v>
                </c:pt>
                <c:pt idx="50">
                  <c:v>105</c:v>
                </c:pt>
                <c:pt idx="51">
                  <c:v>106</c:v>
                </c:pt>
                <c:pt idx="52">
                  <c:v>107</c:v>
                </c:pt>
                <c:pt idx="53">
                  <c:v>108</c:v>
                </c:pt>
                <c:pt idx="54">
                  <c:v>109</c:v>
                </c:pt>
                <c:pt idx="55">
                  <c:v>110</c:v>
                </c:pt>
                <c:pt idx="56">
                  <c:v>111</c:v>
                </c:pt>
                <c:pt idx="57">
                  <c:v>112</c:v>
                </c:pt>
                <c:pt idx="58">
                  <c:v>113</c:v>
                </c:pt>
                <c:pt idx="59">
                  <c:v>114</c:v>
                </c:pt>
                <c:pt idx="60">
                  <c:v>115</c:v>
                </c:pt>
                <c:pt idx="61">
                  <c:v>116</c:v>
                </c:pt>
                <c:pt idx="62">
                  <c:v>117</c:v>
                </c:pt>
                <c:pt idx="63">
                  <c:v>118</c:v>
                </c:pt>
                <c:pt idx="64">
                  <c:v>119</c:v>
                </c:pt>
                <c:pt idx="65">
                  <c:v>120</c:v>
                </c:pt>
                <c:pt idx="66">
                  <c:v>121</c:v>
                </c:pt>
                <c:pt idx="67">
                  <c:v>122</c:v>
                </c:pt>
                <c:pt idx="68">
                  <c:v>123</c:v>
                </c:pt>
                <c:pt idx="69">
                  <c:v>124</c:v>
                </c:pt>
                <c:pt idx="70">
                  <c:v>125</c:v>
                </c:pt>
                <c:pt idx="71">
                  <c:v>126</c:v>
                </c:pt>
                <c:pt idx="72">
                  <c:v>127</c:v>
                </c:pt>
                <c:pt idx="73">
                  <c:v>128</c:v>
                </c:pt>
                <c:pt idx="74">
                  <c:v>129</c:v>
                </c:pt>
                <c:pt idx="75">
                  <c:v>130</c:v>
                </c:pt>
                <c:pt idx="76">
                  <c:v>131</c:v>
                </c:pt>
                <c:pt idx="77">
                  <c:v>132</c:v>
                </c:pt>
                <c:pt idx="78">
                  <c:v>133</c:v>
                </c:pt>
                <c:pt idx="79">
                  <c:v>134</c:v>
                </c:pt>
                <c:pt idx="80">
                  <c:v>135</c:v>
                </c:pt>
                <c:pt idx="81">
                  <c:v>136</c:v>
                </c:pt>
                <c:pt idx="82">
                  <c:v>137</c:v>
                </c:pt>
                <c:pt idx="83">
                  <c:v>138</c:v>
                </c:pt>
                <c:pt idx="84">
                  <c:v>139</c:v>
                </c:pt>
                <c:pt idx="85">
                  <c:v>140</c:v>
                </c:pt>
                <c:pt idx="86">
                  <c:v>141</c:v>
                </c:pt>
                <c:pt idx="87">
                  <c:v>142</c:v>
                </c:pt>
                <c:pt idx="88">
                  <c:v>143</c:v>
                </c:pt>
                <c:pt idx="89">
                  <c:v>144</c:v>
                </c:pt>
                <c:pt idx="90">
                  <c:v>145</c:v>
                </c:pt>
                <c:pt idx="91">
                  <c:v>146</c:v>
                </c:pt>
                <c:pt idx="92">
                  <c:v>147</c:v>
                </c:pt>
                <c:pt idx="93">
                  <c:v>148</c:v>
                </c:pt>
                <c:pt idx="94">
                  <c:v>149</c:v>
                </c:pt>
                <c:pt idx="95">
                  <c:v>150</c:v>
                </c:pt>
                <c:pt idx="96">
                  <c:v>151</c:v>
                </c:pt>
                <c:pt idx="97">
                  <c:v>152</c:v>
                </c:pt>
                <c:pt idx="98">
                  <c:v>153</c:v>
                </c:pt>
                <c:pt idx="99">
                  <c:v>154</c:v>
                </c:pt>
                <c:pt idx="100">
                  <c:v>155</c:v>
                </c:pt>
                <c:pt idx="101">
                  <c:v>156</c:v>
                </c:pt>
                <c:pt idx="102">
                  <c:v>157</c:v>
                </c:pt>
                <c:pt idx="103">
                  <c:v>158</c:v>
                </c:pt>
                <c:pt idx="104">
                  <c:v>159</c:v>
                </c:pt>
                <c:pt idx="105">
                  <c:v>160</c:v>
                </c:pt>
                <c:pt idx="106">
                  <c:v>161</c:v>
                </c:pt>
                <c:pt idx="107">
                  <c:v>162</c:v>
                </c:pt>
                <c:pt idx="108">
                  <c:v>163</c:v>
                </c:pt>
                <c:pt idx="109">
                  <c:v>164</c:v>
                </c:pt>
                <c:pt idx="110">
                  <c:v>165</c:v>
                </c:pt>
                <c:pt idx="111">
                  <c:v>166</c:v>
                </c:pt>
                <c:pt idx="112">
                  <c:v>167</c:v>
                </c:pt>
                <c:pt idx="113">
                  <c:v>168</c:v>
                </c:pt>
                <c:pt idx="114">
                  <c:v>169</c:v>
                </c:pt>
                <c:pt idx="115">
                  <c:v>170</c:v>
                </c:pt>
                <c:pt idx="116">
                  <c:v>171</c:v>
                </c:pt>
                <c:pt idx="117">
                  <c:v>172</c:v>
                </c:pt>
                <c:pt idx="118">
                  <c:v>173</c:v>
                </c:pt>
                <c:pt idx="119">
                  <c:v>174</c:v>
                </c:pt>
                <c:pt idx="120">
                  <c:v>175</c:v>
                </c:pt>
                <c:pt idx="121">
                  <c:v>176</c:v>
                </c:pt>
                <c:pt idx="122">
                  <c:v>177</c:v>
                </c:pt>
                <c:pt idx="123">
                  <c:v>178</c:v>
                </c:pt>
                <c:pt idx="124">
                  <c:v>179</c:v>
                </c:pt>
                <c:pt idx="125">
                  <c:v>180</c:v>
                </c:pt>
                <c:pt idx="126">
                  <c:v>181</c:v>
                </c:pt>
                <c:pt idx="127">
                  <c:v>182</c:v>
                </c:pt>
                <c:pt idx="128">
                  <c:v>183</c:v>
                </c:pt>
                <c:pt idx="129">
                  <c:v>184</c:v>
                </c:pt>
                <c:pt idx="130">
                  <c:v>185</c:v>
                </c:pt>
                <c:pt idx="131">
                  <c:v>186</c:v>
                </c:pt>
                <c:pt idx="132">
                  <c:v>187</c:v>
                </c:pt>
                <c:pt idx="133">
                  <c:v>188</c:v>
                </c:pt>
                <c:pt idx="134">
                  <c:v>189</c:v>
                </c:pt>
                <c:pt idx="135">
                  <c:v>190</c:v>
                </c:pt>
                <c:pt idx="136">
                  <c:v>191</c:v>
                </c:pt>
                <c:pt idx="137">
                  <c:v>192</c:v>
                </c:pt>
              </c:numCache>
            </c:numRef>
          </c:xVal>
          <c:yVal>
            <c:numRef>
              <c:f>'[1]Simpson (BL)'!$BC$4:$GJ$4</c:f>
              <c:numCache>
                <c:formatCode>General</c:formatCode>
                <c:ptCount val="138"/>
                <c:pt idx="0">
                  <c:v>0.8054</c:v>
                </c:pt>
                <c:pt idx="1">
                  <c:v>0.66908473207510377</c:v>
                </c:pt>
                <c:pt idx="2">
                  <c:v>0.89020381328073639</c:v>
                </c:pt>
                <c:pt idx="3">
                  <c:v>0.81748230224684515</c:v>
                </c:pt>
                <c:pt idx="4">
                  <c:v>0.67677682209144407</c:v>
                </c:pt>
                <c:pt idx="6">
                  <c:v>0.76387096774193541</c:v>
                </c:pt>
                <c:pt idx="7">
                  <c:v>0.68577594295364985</c:v>
                </c:pt>
                <c:pt idx="8">
                  <c:v>0.68577594295364985</c:v>
                </c:pt>
                <c:pt idx="9">
                  <c:v>0.88563368055555558</c:v>
                </c:pt>
                <c:pt idx="10">
                  <c:v>0.81388429752066116</c:v>
                </c:pt>
                <c:pt idx="11">
                  <c:v>0.84842249657064472</c:v>
                </c:pt>
                <c:pt idx="12">
                  <c:v>0.77117653310660006</c:v>
                </c:pt>
                <c:pt idx="13">
                  <c:v>0.79591836734693877</c:v>
                </c:pt>
                <c:pt idx="14">
                  <c:v>0.884765625</c:v>
                </c:pt>
                <c:pt idx="15">
                  <c:v>0.73465140478668056</c:v>
                </c:pt>
                <c:pt idx="16">
                  <c:v>0.78240673537523597</c:v>
                </c:pt>
                <c:pt idx="19">
                  <c:v>0.74267669981187856</c:v>
                </c:pt>
                <c:pt idx="20">
                  <c:v>0.61455148921303171</c:v>
                </c:pt>
                <c:pt idx="21">
                  <c:v>0.82230623818525517</c:v>
                </c:pt>
                <c:pt idx="22">
                  <c:v>0.90138408304498274</c:v>
                </c:pt>
                <c:pt idx="23">
                  <c:v>0.91597633136094669</c:v>
                </c:pt>
                <c:pt idx="24">
                  <c:v>0.87903970452446911</c:v>
                </c:pt>
                <c:pt idx="25">
                  <c:v>0.82980277574872163</c:v>
                </c:pt>
                <c:pt idx="26">
                  <c:v>0.86777777777777776</c:v>
                </c:pt>
                <c:pt idx="27">
                  <c:v>0.64979338842975221</c:v>
                </c:pt>
                <c:pt idx="28">
                  <c:v>0.83116429382478818</c:v>
                </c:pt>
                <c:pt idx="29">
                  <c:v>0.62646300337234684</c:v>
                </c:pt>
                <c:pt idx="30">
                  <c:v>0.40264565992865631</c:v>
                </c:pt>
                <c:pt idx="31">
                  <c:v>0.8641498216409037</c:v>
                </c:pt>
                <c:pt idx="32">
                  <c:v>0.9363706266820454</c:v>
                </c:pt>
                <c:pt idx="33">
                  <c:v>0.83528122717311915</c:v>
                </c:pt>
                <c:pt idx="34">
                  <c:v>0.90998959417273673</c:v>
                </c:pt>
                <c:pt idx="35">
                  <c:v>0.89935364727608502</c:v>
                </c:pt>
                <c:pt idx="36">
                  <c:v>0.90316879181921472</c:v>
                </c:pt>
                <c:pt idx="37">
                  <c:v>0.48</c:v>
                </c:pt>
                <c:pt idx="38">
                  <c:v>0.81928188851418371</c:v>
                </c:pt>
                <c:pt idx="39">
                  <c:v>0.78202160493827155</c:v>
                </c:pt>
                <c:pt idx="40">
                  <c:v>0.53398549502445602</c:v>
                </c:pt>
                <c:pt idx="41">
                  <c:v>0.89223327062617575</c:v>
                </c:pt>
                <c:pt idx="42">
                  <c:v>0.82361689470553245</c:v>
                </c:pt>
                <c:pt idx="43">
                  <c:v>0.51123823251204903</c:v>
                </c:pt>
                <c:pt idx="44">
                  <c:v>0.84314169307378906</c:v>
                </c:pt>
                <c:pt idx="45">
                  <c:v>0.91289437585733879</c:v>
                </c:pt>
                <c:pt idx="46">
                  <c:v>0.90190972222222221</c:v>
                </c:pt>
                <c:pt idx="47">
                  <c:v>0.84622222222222221</c:v>
                </c:pt>
                <c:pt idx="48">
                  <c:v>0.86537191174527683</c:v>
                </c:pt>
                <c:pt idx="49">
                  <c:v>0.73456790123456783</c:v>
                </c:pt>
                <c:pt idx="50">
                  <c:v>0.81730769230769229</c:v>
                </c:pt>
                <c:pt idx="51">
                  <c:v>0.85261186264308009</c:v>
                </c:pt>
                <c:pt idx="52">
                  <c:v>0.81347645870974594</c:v>
                </c:pt>
                <c:pt idx="53">
                  <c:v>0.68768590124925644</c:v>
                </c:pt>
                <c:pt idx="54">
                  <c:v>0.74767485822306234</c:v>
                </c:pt>
                <c:pt idx="55">
                  <c:v>0.35297206469229159</c:v>
                </c:pt>
                <c:pt idx="56">
                  <c:v>0.81780000000000008</c:v>
                </c:pt>
                <c:pt idx="57">
                  <c:v>0.83727810650887569</c:v>
                </c:pt>
                <c:pt idx="58">
                  <c:v>0.91144642584971802</c:v>
                </c:pt>
                <c:pt idx="59">
                  <c:v>0.78598681928546654</c:v>
                </c:pt>
                <c:pt idx="60">
                  <c:v>0.89365958756540476</c:v>
                </c:pt>
                <c:pt idx="61">
                  <c:v>0.61328125</c:v>
                </c:pt>
                <c:pt idx="62">
                  <c:v>0.62345679012345667</c:v>
                </c:pt>
                <c:pt idx="63">
                  <c:v>0.66518333926664286</c:v>
                </c:pt>
                <c:pt idx="64">
                  <c:v>0.67330300436917245</c:v>
                </c:pt>
                <c:pt idx="65">
                  <c:v>0.78957196207986202</c:v>
                </c:pt>
                <c:pt idx="66">
                  <c:v>0.60344894101307811</c:v>
                </c:pt>
                <c:pt idx="67">
                  <c:v>0.70897740784780039</c:v>
                </c:pt>
                <c:pt idx="68">
                  <c:v>0.74729150919627108</c:v>
                </c:pt>
                <c:pt idx="69">
                  <c:v>0.7029478458049887</c:v>
                </c:pt>
                <c:pt idx="70">
                  <c:v>0.94387755102040816</c:v>
                </c:pt>
                <c:pt idx="71">
                  <c:v>0.94342991640288942</c:v>
                </c:pt>
                <c:pt idx="72">
                  <c:v>0.88196786351914302</c:v>
                </c:pt>
                <c:pt idx="73">
                  <c:v>0.81551020408163266</c:v>
                </c:pt>
                <c:pt idx="74">
                  <c:v>0.79561042524005487</c:v>
                </c:pt>
                <c:pt idx="75">
                  <c:v>0.87194097450507713</c:v>
                </c:pt>
                <c:pt idx="76">
                  <c:v>0.84420463083122743</c:v>
                </c:pt>
                <c:pt idx="77">
                  <c:v>0.77773899970469007</c:v>
                </c:pt>
                <c:pt idx="78">
                  <c:v>0.79543747011816124</c:v>
                </c:pt>
                <c:pt idx="79">
                  <c:v>0.83119334267494072</c:v>
                </c:pt>
                <c:pt idx="80">
                  <c:v>0.79299742114659799</c:v>
                </c:pt>
                <c:pt idx="81">
                  <c:v>0.93074792243767313</c:v>
                </c:pt>
                <c:pt idx="82">
                  <c:v>0.92272335535765582</c:v>
                </c:pt>
                <c:pt idx="83">
                  <c:v>0.92567937974782677</c:v>
                </c:pt>
                <c:pt idx="84">
                  <c:v>0.84295105916727531</c:v>
                </c:pt>
                <c:pt idx="85">
                  <c:v>0.75127830533235929</c:v>
                </c:pt>
                <c:pt idx="86">
                  <c:v>0.74348958333333326</c:v>
                </c:pt>
                <c:pt idx="87">
                  <c:v>0.83950617283950624</c:v>
                </c:pt>
                <c:pt idx="88">
                  <c:v>0.74052126200274349</c:v>
                </c:pt>
                <c:pt idx="89">
                  <c:v>0.61047761063111272</c:v>
                </c:pt>
                <c:pt idx="90">
                  <c:v>0.8822735705852589</c:v>
                </c:pt>
                <c:pt idx="91">
                  <c:v>0.82981976079443998</c:v>
                </c:pt>
                <c:pt idx="92">
                  <c:v>0.83050195799216797</c:v>
                </c:pt>
                <c:pt idx="93">
                  <c:v>0.87594517958412099</c:v>
                </c:pt>
                <c:pt idx="94">
                  <c:v>0.92318339100346025</c:v>
                </c:pt>
                <c:pt idx="95">
                  <c:v>0.90593750000000006</c:v>
                </c:pt>
                <c:pt idx="96">
                  <c:v>0.77551020408163274</c:v>
                </c:pt>
                <c:pt idx="97">
                  <c:v>0.63711911357340723</c:v>
                </c:pt>
                <c:pt idx="98">
                  <c:v>0.88463140358184089</c:v>
                </c:pt>
                <c:pt idx="99">
                  <c:v>0.88360881542699721</c:v>
                </c:pt>
                <c:pt idx="100">
                  <c:v>0.7034129145970196</c:v>
                </c:pt>
                <c:pt idx="101">
                  <c:v>0.84651992861392023</c:v>
                </c:pt>
                <c:pt idx="102">
                  <c:v>0.36130007558579003</c:v>
                </c:pt>
                <c:pt idx="103">
                  <c:v>0.67332766439909297</c:v>
                </c:pt>
                <c:pt idx="104">
                  <c:v>0.64923822714681456</c:v>
                </c:pt>
                <c:pt idx="105">
                  <c:v>0.8414814814814815</c:v>
                </c:pt>
                <c:pt idx="106">
                  <c:v>0.72840790842872005</c:v>
                </c:pt>
                <c:pt idx="107">
                  <c:v>0.88314704601538685</c:v>
                </c:pt>
                <c:pt idx="108">
                  <c:v>0.90737240075614367</c:v>
                </c:pt>
                <c:pt idx="109">
                  <c:v>0.81279999999999997</c:v>
                </c:pt>
                <c:pt idx="113">
                  <c:v>0.70220146211356949</c:v>
                </c:pt>
                <c:pt idx="114">
                  <c:v>0.55448888888888881</c:v>
                </c:pt>
                <c:pt idx="115">
                  <c:v>0.52968858131487884</c:v>
                </c:pt>
                <c:pt idx="116">
                  <c:v>0.79824689554419281</c:v>
                </c:pt>
                <c:pt idx="117">
                  <c:v>0.93988615854505064</c:v>
                </c:pt>
                <c:pt idx="118">
                  <c:v>0.89555765595463144</c:v>
                </c:pt>
                <c:pt idx="119">
                  <c:v>0.9040117622348246</c:v>
                </c:pt>
                <c:pt idx="120">
                  <c:v>0.91486111111111112</c:v>
                </c:pt>
                <c:pt idx="121">
                  <c:v>0.8427734375</c:v>
                </c:pt>
                <c:pt idx="122">
                  <c:v>0.76160000000000005</c:v>
                </c:pt>
                <c:pt idx="123">
                  <c:v>0.84531590413943358</c:v>
                </c:pt>
                <c:pt idx="124">
                  <c:v>0.7460433406379352</c:v>
                </c:pt>
                <c:pt idx="125">
                  <c:v>0.8355280838484278</c:v>
                </c:pt>
                <c:pt idx="126">
                  <c:v>0.64912777963874357</c:v>
                </c:pt>
                <c:pt idx="128">
                  <c:v>0.77847633136094674</c:v>
                </c:pt>
                <c:pt idx="129">
                  <c:v>0.91022430603654969</c:v>
                </c:pt>
                <c:pt idx="131">
                  <c:v>0.85921231326392034</c:v>
                </c:pt>
                <c:pt idx="135">
                  <c:v>0.85320992049365141</c:v>
                </c:pt>
                <c:pt idx="136">
                  <c:v>0.39103705831657565</c:v>
                </c:pt>
                <c:pt idx="137">
                  <c:v>0.53011908891201331</c:v>
                </c:pt>
              </c:numCache>
            </c:numRef>
          </c:yVal>
          <c:smooth val="0"/>
          <c:extLst>
            <c:ext xmlns:c16="http://schemas.microsoft.com/office/drawing/2014/chart" uri="{C3380CC4-5D6E-409C-BE32-E72D297353CC}">
              <c16:uniqueId val="{00000001-C50F-4908-B5BD-CFA4E263F485}"/>
            </c:ext>
          </c:extLst>
        </c:ser>
        <c:ser>
          <c:idx val="1"/>
          <c:order val="1"/>
          <c:tx>
            <c:v>20012</c:v>
          </c:tx>
          <c:spPr>
            <a:ln w="25400" cap="rnd">
              <a:noFill/>
              <a:round/>
            </a:ln>
            <a:effectLst/>
          </c:spPr>
          <c:marker>
            <c:symbol val="circle"/>
            <c:size val="5"/>
            <c:spPr>
              <a:solidFill>
                <a:schemeClr val="accent2"/>
              </a:solidFill>
              <a:ln w="9525">
                <a:solidFill>
                  <a:schemeClr val="accent2"/>
                </a:solidFill>
              </a:ln>
              <a:effectLst/>
            </c:spPr>
          </c:marker>
          <c:xVal>
            <c:numRef>
              <c:f>'[1]Simpson (BL)'!$B$7:$S$7</c:f>
              <c:numCache>
                <c:formatCode>General</c:formatCode>
                <c:ptCount val="18"/>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numCache>
            </c:numRef>
          </c:xVal>
          <c:yVal>
            <c:numRef>
              <c:f>'[1]Simpson (BL)'!$B$4:$S$4</c:f>
              <c:numCache>
                <c:formatCode>General</c:formatCode>
                <c:ptCount val="18"/>
                <c:pt idx="0">
                  <c:v>0.80760516917075353</c:v>
                </c:pt>
                <c:pt idx="1">
                  <c:v>0.8099534624114848</c:v>
                </c:pt>
                <c:pt idx="2">
                  <c:v>0.84596087620078331</c:v>
                </c:pt>
                <c:pt idx="3">
                  <c:v>0.85916897506925205</c:v>
                </c:pt>
                <c:pt idx="4">
                  <c:v>0.86951379362902004</c:v>
                </c:pt>
                <c:pt idx="5">
                  <c:v>0.80447834265247753</c:v>
                </c:pt>
                <c:pt idx="6">
                  <c:v>0.81298001878097781</c:v>
                </c:pt>
                <c:pt idx="7">
                  <c:v>0.81114192477752911</c:v>
                </c:pt>
                <c:pt idx="8">
                  <c:v>0.85706769965316876</c:v>
                </c:pt>
                <c:pt idx="9">
                  <c:v>0.81128999269539803</c:v>
                </c:pt>
                <c:pt idx="10">
                  <c:v>0.78683655993949009</c:v>
                </c:pt>
                <c:pt idx="11">
                  <c:v>0.78761660097808228</c:v>
                </c:pt>
                <c:pt idx="12">
                  <c:v>0.70030416763645731</c:v>
                </c:pt>
                <c:pt idx="13">
                  <c:v>0.63171591726486698</c:v>
                </c:pt>
                <c:pt idx="14">
                  <c:v>0.81515209405051336</c:v>
                </c:pt>
                <c:pt idx="15">
                  <c:v>0.86614123975730284</c:v>
                </c:pt>
                <c:pt idx="16">
                  <c:v>0.83075221238938046</c:v>
                </c:pt>
                <c:pt idx="17">
                  <c:v>0.77345607907253267</c:v>
                </c:pt>
              </c:numCache>
            </c:numRef>
          </c:yVal>
          <c:smooth val="0"/>
          <c:extLst>
            <c:ext xmlns:c16="http://schemas.microsoft.com/office/drawing/2014/chart" uri="{C3380CC4-5D6E-409C-BE32-E72D297353CC}">
              <c16:uniqueId val="{00000002-C50F-4908-B5BD-CFA4E263F485}"/>
            </c:ext>
          </c:extLst>
        </c:ser>
        <c:dLbls>
          <c:showLegendKey val="0"/>
          <c:showVal val="0"/>
          <c:showCatName val="0"/>
          <c:showSerName val="0"/>
          <c:showPercent val="0"/>
          <c:showBubbleSize val="0"/>
        </c:dLbls>
        <c:axId val="373170568"/>
        <c:axId val="373170960"/>
      </c:scatterChart>
      <c:valAx>
        <c:axId val="373170568"/>
        <c:scaling>
          <c:orientation val="minMax"/>
        </c:scaling>
        <c:delete val="0"/>
        <c:axPos val="b"/>
        <c:majorGridlines>
          <c:spPr>
            <a:ln w="9525" cap="flat" cmpd="sng" algn="ctr">
              <a:solidFill>
                <a:schemeClr val="tx1">
                  <a:lumMod val="15000"/>
                  <a:lumOff val="85000"/>
                </a:schemeClr>
              </a:solidFill>
              <a:round/>
            </a:ln>
            <a:effectLst/>
          </c:spPr>
        </c:majorGridlines>
        <c:title>
          <c:tx>
            <c:rich>
              <a:bodyPr/>
              <a:lstStyle/>
              <a:p>
                <a:pPr>
                  <a:defRPr/>
                </a:pPr>
                <a:r>
                  <a:rPr lang="en-CA" b="0"/>
                  <a:t>Date Code</a:t>
                </a:r>
              </a:p>
            </c:rich>
          </c:tx>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73170960"/>
        <c:crosses val="autoZero"/>
        <c:crossBetween val="midCat"/>
        <c:majorUnit val="12"/>
        <c:minorUnit val="1"/>
      </c:valAx>
      <c:valAx>
        <c:axId val="373170960"/>
        <c:scaling>
          <c:orientation val="minMax"/>
        </c:scaling>
        <c:delete val="0"/>
        <c:axPos val="l"/>
        <c:majorGridlines>
          <c:spPr>
            <a:ln w="9525" cap="flat" cmpd="sng" algn="ctr">
              <a:solidFill>
                <a:schemeClr val="tx1">
                  <a:lumMod val="15000"/>
                  <a:lumOff val="85000"/>
                </a:schemeClr>
              </a:solidFill>
              <a:round/>
            </a:ln>
            <a:effectLst/>
          </c:spPr>
        </c:majorGridlines>
        <c:title>
          <c:tx>
            <c:rich>
              <a:bodyPr/>
              <a:lstStyle/>
              <a:p>
                <a:pPr>
                  <a:defRPr sz="1400"/>
                </a:pPr>
                <a:r>
                  <a:rPr lang="en-CA" sz="1400" b="0"/>
                  <a:t>Simpson's</a:t>
                </a:r>
                <a:r>
                  <a:rPr lang="en-CA" sz="1400" b="0" baseline="0"/>
                  <a:t> Index of Diversity</a:t>
                </a:r>
                <a:endParaRPr lang="en-CA" sz="1400" b="0"/>
              </a:p>
            </c:rich>
          </c:tx>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73170568"/>
        <c:crosses val="autoZero"/>
        <c:crossBetween val="midCat"/>
      </c:valAx>
    </c:plotArea>
    <c:plotVisOnly val="1"/>
    <c:dispBlanksAs val="gap"/>
    <c:showDLblsOverMax val="0"/>
  </c:chart>
  <c:txPr>
    <a:bodyPr/>
    <a:lstStyle/>
    <a:p>
      <a:pPr>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CA"/>
              <a:t>Avian Diversity in Lost Lagoon</a:t>
            </a:r>
          </a:p>
        </c:rich>
      </c:tx>
      <c:overlay val="0"/>
      <c:spPr>
        <a:noFill/>
        <a:ln>
          <a:noFill/>
        </a:ln>
        <a:effectLst/>
      </c:spPr>
    </c:title>
    <c:autoTitleDeleted val="0"/>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'[1]Simpson (LL)'!$B$5:$EO$5</c:f>
              <c:numCache>
                <c:formatCode>General</c:formatCode>
                <c:ptCount val="14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numCache>
            </c:numRef>
          </c:xVal>
          <c:yVal>
            <c:numRef>
              <c:f>'[1]Simpson (LL)'!$B$4:$EO$4</c:f>
              <c:numCache>
                <c:formatCode>General</c:formatCode>
                <c:ptCount val="144"/>
                <c:pt idx="0">
                  <c:v>0.38320629531230721</c:v>
                </c:pt>
                <c:pt idx="1">
                  <c:v>0.50393223774779972</c:v>
                </c:pt>
                <c:pt idx="2">
                  <c:v>0.58669301089601922</c:v>
                </c:pt>
                <c:pt idx="6">
                  <c:v>0.66405744759274066</c:v>
                </c:pt>
                <c:pt idx="7">
                  <c:v>0.80140384040326362</c:v>
                </c:pt>
                <c:pt idx="8">
                  <c:v>0.73117626421042148</c:v>
                </c:pt>
                <c:pt idx="9">
                  <c:v>0.8261557334710744</c:v>
                </c:pt>
                <c:pt idx="10">
                  <c:v>0.74980729441356653</c:v>
                </c:pt>
                <c:pt idx="12">
                  <c:v>0.75782498033226897</c:v>
                </c:pt>
                <c:pt idx="13">
                  <c:v>0.78642538590961519</c:v>
                </c:pt>
                <c:pt idx="14">
                  <c:v>0.78964449674009485</c:v>
                </c:pt>
                <c:pt idx="15">
                  <c:v>0.84908245547045214</c:v>
                </c:pt>
                <c:pt idx="16">
                  <c:v>0.8949156256848565</c:v>
                </c:pt>
                <c:pt idx="17">
                  <c:v>0.70420927684441192</c:v>
                </c:pt>
                <c:pt idx="18">
                  <c:v>0.83212146705927126</c:v>
                </c:pt>
                <c:pt idx="19">
                  <c:v>0.71184267759437747</c:v>
                </c:pt>
                <c:pt idx="20">
                  <c:v>0.81423123502280392</c:v>
                </c:pt>
                <c:pt idx="21">
                  <c:v>0.80279433569843461</c:v>
                </c:pt>
                <c:pt idx="22">
                  <c:v>0.62236607142857148</c:v>
                </c:pt>
                <c:pt idx="23">
                  <c:v>0.72418786199949636</c:v>
                </c:pt>
                <c:pt idx="24">
                  <c:v>0.70596066575638239</c:v>
                </c:pt>
                <c:pt idx="25">
                  <c:v>0.73211491258668515</c:v>
                </c:pt>
                <c:pt idx="26">
                  <c:v>0.8167048682851239</c:v>
                </c:pt>
                <c:pt idx="27">
                  <c:v>0.86143961927424151</c:v>
                </c:pt>
                <c:pt idx="28">
                  <c:v>0.80568047337278115</c:v>
                </c:pt>
                <c:pt idx="29">
                  <c:v>0.79179895525315858</c:v>
                </c:pt>
                <c:pt idx="30">
                  <c:v>0.69962885803819952</c:v>
                </c:pt>
                <c:pt idx="31">
                  <c:v>0.79088600798648789</c:v>
                </c:pt>
                <c:pt idx="32">
                  <c:v>0.80298097428074877</c:v>
                </c:pt>
                <c:pt idx="33">
                  <c:v>0.81326573990064022</c:v>
                </c:pt>
                <c:pt idx="34">
                  <c:v>0.82416902721503105</c:v>
                </c:pt>
                <c:pt idx="35">
                  <c:v>0.82768035739003232</c:v>
                </c:pt>
                <c:pt idx="36">
                  <c:v>0.76735922999528605</c:v>
                </c:pt>
                <c:pt idx="37">
                  <c:v>0.85693872885230915</c:v>
                </c:pt>
                <c:pt idx="38">
                  <c:v>0.92427888608844644</c:v>
                </c:pt>
                <c:pt idx="39">
                  <c:v>0.88996625369822491</c:v>
                </c:pt>
                <c:pt idx="40">
                  <c:v>0.86368859523125541</c:v>
                </c:pt>
                <c:pt idx="41">
                  <c:v>0.788213739717052</c:v>
                </c:pt>
                <c:pt idx="42">
                  <c:v>0.793775817405307</c:v>
                </c:pt>
                <c:pt idx="43">
                  <c:v>0.75628808864265928</c:v>
                </c:pt>
                <c:pt idx="44">
                  <c:v>0.72902882797731572</c:v>
                </c:pt>
                <c:pt idx="45">
                  <c:v>0.86735728589699823</c:v>
                </c:pt>
                <c:pt idx="46">
                  <c:v>0.6805967207843564</c:v>
                </c:pt>
                <c:pt idx="47">
                  <c:v>0.86393408456746035</c:v>
                </c:pt>
                <c:pt idx="48">
                  <c:v>0.66994643919857166</c:v>
                </c:pt>
                <c:pt idx="49">
                  <c:v>0.70317814625850339</c:v>
                </c:pt>
                <c:pt idx="50">
                  <c:v>0.78100412526752205</c:v>
                </c:pt>
                <c:pt idx="51">
                  <c:v>0.81088750455514802</c:v>
                </c:pt>
                <c:pt idx="52">
                  <c:v>0.83908371511870061</c:v>
                </c:pt>
                <c:pt idx="53">
                  <c:v>0.7783612541106385</c:v>
                </c:pt>
                <c:pt idx="54">
                  <c:v>0.82201481481481486</c:v>
                </c:pt>
                <c:pt idx="55">
                  <c:v>0.83606139438085325</c:v>
                </c:pt>
                <c:pt idx="56">
                  <c:v>0.84792340856690895</c:v>
                </c:pt>
                <c:pt idx="57">
                  <c:v>0.78385356191516975</c:v>
                </c:pt>
                <c:pt idx="58">
                  <c:v>0.72928051001821503</c:v>
                </c:pt>
                <c:pt idx="59">
                  <c:v>0.86134146865466421</c:v>
                </c:pt>
                <c:pt idx="60">
                  <c:v>0.80127181878252862</c:v>
                </c:pt>
                <c:pt idx="61">
                  <c:v>0.68912240002645453</c:v>
                </c:pt>
                <c:pt idx="62">
                  <c:v>0.79546708367727026</c:v>
                </c:pt>
                <c:pt idx="63">
                  <c:v>0.73991040353943793</c:v>
                </c:pt>
                <c:pt idx="64">
                  <c:v>0.88481445059779518</c:v>
                </c:pt>
                <c:pt idx="65">
                  <c:v>0.76507385533593875</c:v>
                </c:pt>
                <c:pt idx="66">
                  <c:v>0.77522633744855973</c:v>
                </c:pt>
                <c:pt idx="67">
                  <c:v>0.81583079634673927</c:v>
                </c:pt>
                <c:pt idx="68">
                  <c:v>0.62420858700633119</c:v>
                </c:pt>
                <c:pt idx="69">
                  <c:v>0.79036200290659275</c:v>
                </c:pt>
                <c:pt idx="70">
                  <c:v>0.71379123850730131</c:v>
                </c:pt>
                <c:pt idx="71">
                  <c:v>0.79140138408304495</c:v>
                </c:pt>
                <c:pt idx="72">
                  <c:v>0.78199662396121883</c:v>
                </c:pt>
                <c:pt idx="73">
                  <c:v>0.77200829869922605</c:v>
                </c:pt>
                <c:pt idx="74">
                  <c:v>0.71845247690495384</c:v>
                </c:pt>
                <c:pt idx="75">
                  <c:v>0.77566973613699053</c:v>
                </c:pt>
                <c:pt idx="76">
                  <c:v>0.93459431719399677</c:v>
                </c:pt>
                <c:pt idx="77">
                  <c:v>0.83411309455535487</c:v>
                </c:pt>
                <c:pt idx="78">
                  <c:v>0.83311377921637997</c:v>
                </c:pt>
                <c:pt idx="79">
                  <c:v>0.81219958697436168</c:v>
                </c:pt>
                <c:pt idx="80">
                  <c:v>0.70120973044049961</c:v>
                </c:pt>
                <c:pt idx="81">
                  <c:v>0.76756005415001927</c:v>
                </c:pt>
                <c:pt idx="82">
                  <c:v>0.63103981084144878</c:v>
                </c:pt>
                <c:pt idx="83">
                  <c:v>0.80823910345093186</c:v>
                </c:pt>
                <c:pt idx="84">
                  <c:v>0.7127670748935131</c:v>
                </c:pt>
                <c:pt idx="85">
                  <c:v>0.64401251846591745</c:v>
                </c:pt>
                <c:pt idx="86">
                  <c:v>0.80300364335659757</c:v>
                </c:pt>
                <c:pt idx="87">
                  <c:v>0.84253676251438625</c:v>
                </c:pt>
                <c:pt idx="88">
                  <c:v>0.90834319526627216</c:v>
                </c:pt>
                <c:pt idx="89">
                  <c:v>0.76584279160686441</c:v>
                </c:pt>
                <c:pt idx="90">
                  <c:v>0.73600848046022627</c:v>
                </c:pt>
                <c:pt idx="91">
                  <c:v>0.78344184366302394</c:v>
                </c:pt>
                <c:pt idx="92">
                  <c:v>0.83427798810167653</c:v>
                </c:pt>
                <c:pt idx="93">
                  <c:v>0.56351960833626724</c:v>
                </c:pt>
                <c:pt idx="94">
                  <c:v>0.78884365787095767</c:v>
                </c:pt>
                <c:pt idx="95">
                  <c:v>0.81166391223130785</c:v>
                </c:pt>
                <c:pt idx="96">
                  <c:v>0.68504351619009518</c:v>
                </c:pt>
                <c:pt idx="97">
                  <c:v>0.70659905067142681</c:v>
                </c:pt>
                <c:pt idx="98">
                  <c:v>0.80356349880759848</c:v>
                </c:pt>
                <c:pt idx="99">
                  <c:v>0.86796742041197061</c:v>
                </c:pt>
                <c:pt idx="100">
                  <c:v>0.88879145408163263</c:v>
                </c:pt>
                <c:pt idx="101">
                  <c:v>0.81542297267112984</c:v>
                </c:pt>
                <c:pt idx="102">
                  <c:v>0.67449464922711055</c:v>
                </c:pt>
                <c:pt idx="103">
                  <c:v>0.75324002836220061</c:v>
                </c:pt>
                <c:pt idx="104">
                  <c:v>0.67647572985257276</c:v>
                </c:pt>
                <c:pt idx="105">
                  <c:v>0.61963406052075998</c:v>
                </c:pt>
                <c:pt idx="106">
                  <c:v>0.64104558782635024</c:v>
                </c:pt>
                <c:pt idx="107">
                  <c:v>0.68528088256641007</c:v>
                </c:pt>
                <c:pt idx="108">
                  <c:v>0.73512939077498507</c:v>
                </c:pt>
                <c:pt idx="109">
                  <c:v>0.7407102299805286</c:v>
                </c:pt>
                <c:pt idx="110">
                  <c:v>0.84032270586408575</c:v>
                </c:pt>
                <c:pt idx="111">
                  <c:v>0.82796217915398129</c:v>
                </c:pt>
                <c:pt idx="112">
                  <c:v>0.92510896303932877</c:v>
                </c:pt>
                <c:pt idx="113">
                  <c:v>0.73903851323370207</c:v>
                </c:pt>
                <c:pt idx="114">
                  <c:v>0.72157626986926193</c:v>
                </c:pt>
                <c:pt idx="115">
                  <c:v>0.57785922532278211</c:v>
                </c:pt>
                <c:pt idx="119">
                  <c:v>0.81400249444916539</c:v>
                </c:pt>
                <c:pt idx="120">
                  <c:v>0.82345625249771959</c:v>
                </c:pt>
                <c:pt idx="121">
                  <c:v>0.75016959692464247</c:v>
                </c:pt>
                <c:pt idx="122">
                  <c:v>0.87038831218762014</c:v>
                </c:pt>
                <c:pt idx="123">
                  <c:v>0.86997862531031633</c:v>
                </c:pt>
                <c:pt idx="124">
                  <c:v>0.89991111111111111</c:v>
                </c:pt>
                <c:pt idx="125">
                  <c:v>0.75213010204081632</c:v>
                </c:pt>
                <c:pt idx="126">
                  <c:v>0.84087553278615035</c:v>
                </c:pt>
                <c:pt idx="127">
                  <c:v>0.82706909316299648</c:v>
                </c:pt>
                <c:pt idx="128">
                  <c:v>0.76255886970172693</c:v>
                </c:pt>
                <c:pt idx="129">
                  <c:v>0.83169625190796537</c:v>
                </c:pt>
                <c:pt idx="130">
                  <c:v>0.80333407066299334</c:v>
                </c:pt>
                <c:pt idx="131">
                  <c:v>0.7621904286533967</c:v>
                </c:pt>
                <c:pt idx="132">
                  <c:v>0.76121034425112211</c:v>
                </c:pt>
                <c:pt idx="134">
                  <c:v>0.83402585410895647</c:v>
                </c:pt>
                <c:pt idx="135">
                  <c:v>0.89184037684080175</c:v>
                </c:pt>
                <c:pt idx="137">
                  <c:v>0.76278408520447705</c:v>
                </c:pt>
                <c:pt idx="141">
                  <c:v>0.92430438388286773</c:v>
                </c:pt>
                <c:pt idx="142">
                  <c:v>0.77370010359496577</c:v>
                </c:pt>
                <c:pt idx="143">
                  <c:v>0.84777140022675734</c:v>
                </c:pt>
              </c:numCache>
            </c:numRef>
          </c:yVal>
          <c:smooth val="0"/>
          <c:extLst>
            <c:ext xmlns:c16="http://schemas.microsoft.com/office/drawing/2014/chart" uri="{C3380CC4-5D6E-409C-BE32-E72D297353CC}">
              <c16:uniqueId val="{00000001-67D9-4CBA-94BC-51A79F67C9F1}"/>
            </c:ext>
          </c:extLst>
        </c:ser>
        <c:dLbls>
          <c:showLegendKey val="0"/>
          <c:showVal val="0"/>
          <c:showCatName val="0"/>
          <c:showSerName val="0"/>
          <c:showPercent val="0"/>
          <c:showBubbleSize val="0"/>
        </c:dLbls>
        <c:axId val="371690176"/>
        <c:axId val="373845696"/>
      </c:scatterChart>
      <c:valAx>
        <c:axId val="3716901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Date Code</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73845696"/>
        <c:crosses val="autoZero"/>
        <c:crossBetween val="midCat"/>
        <c:majorUnit val="12"/>
      </c:valAx>
      <c:valAx>
        <c:axId val="3738456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CA" sz="1400"/>
                  <a:t>Simpson's Index</a:t>
                </a:r>
                <a:r>
                  <a:rPr lang="en-CA" sz="1400" baseline="0"/>
                  <a:t> of Diversity</a:t>
                </a:r>
                <a:endParaRPr lang="en-CA" sz="1400"/>
              </a:p>
            </c:rich>
          </c:tx>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7169017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0.05081</cdr:x>
      <cdr:y>0.91527</cdr:y>
    </cdr:from>
    <cdr:to>
      <cdr:x>1</cdr:x>
      <cdr:y>0.99631</cdr:y>
    </cdr:to>
    <cdr:sp macro="" textlink="">
      <cdr:nvSpPr>
        <cdr:cNvPr id="5" name="Rectangle 4"/>
        <cdr:cNvSpPr/>
      </cdr:nvSpPr>
      <cdr:spPr>
        <a:xfrm xmlns:a="http://schemas.openxmlformats.org/drawingml/2006/main">
          <a:off x="619432" y="6163350"/>
          <a:ext cx="11572568" cy="545690"/>
        </a:xfrm>
        <a:prstGeom xmlns:a="http://schemas.openxmlformats.org/drawingml/2006/main" prst="rect">
          <a:avLst/>
        </a:prstGeom>
        <a:solidFill xmlns:a="http://schemas.openxmlformats.org/drawingml/2006/main">
          <a:schemeClr val="bg1"/>
        </a:solidFill>
        <a:ln xmlns:a="http://schemas.openxmlformats.org/drawingml/2006/main">
          <a:solidFill>
            <a:schemeClr val="bg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8F2FB3-7F24-4797-BB70-ABA2711D5CD4}" type="datetimeFigureOut">
              <a:rPr lang="zh-TW" altLang="en-US" smtClean="0"/>
              <a:t>2017/7/24</a:t>
            </a:fld>
            <a:endParaRPr lang="zh-TW"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134AA2-7A6D-4DB2-B3AD-5D773F45B98C}" type="slidenum">
              <a:rPr lang="zh-TW" altLang="en-US" smtClean="0"/>
              <a:t>‹#›</a:t>
            </a:fld>
            <a:endParaRPr lang="zh-TW" altLang="en-US"/>
          </a:p>
        </p:txBody>
      </p:sp>
    </p:spTree>
    <p:extLst>
      <p:ext uri="{BB962C8B-B14F-4D97-AF65-F5344CB8AC3E}">
        <p14:creationId xmlns:p14="http://schemas.microsoft.com/office/powerpoint/2010/main" val="1901083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This is an edited &amp; shortened version of my </a:t>
            </a:r>
            <a:r>
              <a:rPr lang="en-US" dirty="0" err="1"/>
              <a:t>Honours</a:t>
            </a:r>
            <a:r>
              <a:rPr lang="en-US" dirty="0"/>
              <a:t> presentation. As it was shortened, a lot of jokes that I had in my </a:t>
            </a:r>
            <a:r>
              <a:rPr lang="en-US" dirty="0" err="1"/>
              <a:t>Honours</a:t>
            </a:r>
            <a:r>
              <a:rPr lang="en-US" dirty="0"/>
              <a:t> presentation have been removed. However, the overall aesthetic of everything improved by quite a bit. Anyways, this best works if you play the slides as is, and if you want an explanation of what I talked about, I have some extra info in the presenter notes.</a:t>
            </a:r>
            <a:endParaRPr lang="en-CA" dirty="0"/>
          </a:p>
        </p:txBody>
      </p:sp>
      <p:sp>
        <p:nvSpPr>
          <p:cNvPr id="4" name="Slide Number Placeholder 3"/>
          <p:cNvSpPr>
            <a:spLocks noGrp="1"/>
          </p:cNvSpPr>
          <p:nvPr>
            <p:ph type="sldNum" sz="quarter" idx="10"/>
          </p:nvPr>
        </p:nvSpPr>
        <p:spPr/>
        <p:txBody>
          <a:bodyPr/>
          <a:lstStyle/>
          <a:p>
            <a:fld id="{15134AA2-7A6D-4DB2-B3AD-5D773F45B98C}" type="slidenum">
              <a:rPr lang="zh-TW" altLang="en-US" smtClean="0"/>
              <a:t>1</a:t>
            </a:fld>
            <a:endParaRPr lang="zh-TW" altLang="en-US"/>
          </a:p>
        </p:txBody>
      </p:sp>
    </p:spTree>
    <p:extLst>
      <p:ext uri="{BB962C8B-B14F-4D97-AF65-F5344CB8AC3E}">
        <p14:creationId xmlns:p14="http://schemas.microsoft.com/office/powerpoint/2010/main" val="29960954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Four data sets from four data sites:</a:t>
            </a:r>
          </a:p>
          <a:p>
            <a:pPr marL="171450" indent="-171450">
              <a:buFontTx/>
              <a:buChar char="-"/>
            </a:pPr>
            <a:r>
              <a:rPr lang="en-US" dirty="0"/>
              <a:t>Beaver Lake + Lost Lagoon: collected monthly between 2005 and 2016 (although I was given some 2001 &amp; 2002 data for Beaver Lake too)</a:t>
            </a:r>
          </a:p>
          <a:p>
            <a:pPr marL="171450" indent="-171450">
              <a:buFontTx/>
              <a:buChar char="-"/>
            </a:pPr>
            <a:r>
              <a:rPr lang="en-US" dirty="0"/>
              <a:t>Devonian </a:t>
            </a:r>
            <a:r>
              <a:rPr lang="en-US" dirty="0" err="1"/>
              <a:t>Harbour</a:t>
            </a:r>
            <a:r>
              <a:rPr lang="en-US" dirty="0"/>
              <a:t> Park: collected monthly (or at a higher frequency) between 2010 and 2014.</a:t>
            </a:r>
          </a:p>
          <a:p>
            <a:pPr marL="171450" indent="-171450">
              <a:buFontTx/>
              <a:buChar char="-"/>
            </a:pPr>
            <a:r>
              <a:rPr lang="en-US" dirty="0"/>
              <a:t>The Seawall/Winter </a:t>
            </a:r>
            <a:r>
              <a:rPr lang="en-US" dirty="0" err="1"/>
              <a:t>Waterbirds</a:t>
            </a:r>
            <a:r>
              <a:rPr lang="en-US" dirty="0"/>
              <a:t>: collected yearly on the third Sunday of each November. Data is from 2005 to 2015, but there’s data from 2001. </a:t>
            </a:r>
            <a:endParaRPr lang="en-CA" dirty="0"/>
          </a:p>
        </p:txBody>
      </p:sp>
      <p:sp>
        <p:nvSpPr>
          <p:cNvPr id="4" name="Slide Number Placeholder 3"/>
          <p:cNvSpPr>
            <a:spLocks noGrp="1"/>
          </p:cNvSpPr>
          <p:nvPr>
            <p:ph type="sldNum" sz="quarter" idx="10"/>
          </p:nvPr>
        </p:nvSpPr>
        <p:spPr/>
        <p:txBody>
          <a:bodyPr/>
          <a:lstStyle/>
          <a:p>
            <a:fld id="{15134AA2-7A6D-4DB2-B3AD-5D773F45B98C}" type="slidenum">
              <a:rPr lang="zh-TW" altLang="en-US" smtClean="0"/>
              <a:t>10</a:t>
            </a:fld>
            <a:endParaRPr lang="zh-TW" altLang="en-US"/>
          </a:p>
        </p:txBody>
      </p:sp>
    </p:spTree>
    <p:extLst>
      <p:ext uri="{BB962C8B-B14F-4D97-AF65-F5344CB8AC3E}">
        <p14:creationId xmlns:p14="http://schemas.microsoft.com/office/powerpoint/2010/main" val="217753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First tier: abundance, richness, and diversity (via Simpson’s Index of Diversity) were analyzed</a:t>
            </a:r>
          </a:p>
          <a:p>
            <a:r>
              <a:rPr lang="en-US" altLang="zh-TW" dirty="0"/>
              <a:t>Second tier: Seven groups that Jill and I felt were pretty good representations of the park’s species; looked at abundance and richness</a:t>
            </a:r>
          </a:p>
          <a:p>
            <a:r>
              <a:rPr lang="en-US" altLang="zh-TW" dirty="0"/>
              <a:t>Third tier: Split up the seven groups; looked at abundance and richness</a:t>
            </a:r>
          </a:p>
          <a:p>
            <a:r>
              <a:rPr lang="en-US" altLang="zh-TW" dirty="0"/>
              <a:t>Fourth tier: Individual species; abundance only</a:t>
            </a:r>
          </a:p>
          <a:p>
            <a:endParaRPr lang="en-US" altLang="zh-TW" dirty="0"/>
          </a:p>
          <a:p>
            <a:r>
              <a:rPr lang="en-US" altLang="zh-TW" dirty="0"/>
              <a:t>Check out the summary spreadsheet for more details.</a:t>
            </a:r>
          </a:p>
        </p:txBody>
      </p:sp>
      <p:sp>
        <p:nvSpPr>
          <p:cNvPr id="4" name="Slide Number Placeholder 3"/>
          <p:cNvSpPr>
            <a:spLocks noGrp="1"/>
          </p:cNvSpPr>
          <p:nvPr>
            <p:ph type="sldNum" sz="quarter" idx="10"/>
          </p:nvPr>
        </p:nvSpPr>
        <p:spPr/>
        <p:txBody>
          <a:bodyPr/>
          <a:lstStyle/>
          <a:p>
            <a:fld id="{15134AA2-7A6D-4DB2-B3AD-5D773F45B98C}" type="slidenum">
              <a:rPr lang="zh-TW" altLang="en-US" smtClean="0"/>
              <a:t>11</a:t>
            </a:fld>
            <a:endParaRPr lang="zh-TW" altLang="en-US"/>
          </a:p>
        </p:txBody>
      </p:sp>
    </p:spTree>
    <p:extLst>
      <p:ext uri="{BB962C8B-B14F-4D97-AF65-F5344CB8AC3E}">
        <p14:creationId xmlns:p14="http://schemas.microsoft.com/office/powerpoint/2010/main" val="2758152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three measures of biodiversity I looked at.</a:t>
            </a:r>
            <a:endParaRPr lang="en-CA" dirty="0"/>
          </a:p>
        </p:txBody>
      </p:sp>
      <p:sp>
        <p:nvSpPr>
          <p:cNvPr id="4" name="Slide Number Placeholder 3"/>
          <p:cNvSpPr>
            <a:spLocks noGrp="1"/>
          </p:cNvSpPr>
          <p:nvPr>
            <p:ph type="sldNum" sz="quarter" idx="10"/>
          </p:nvPr>
        </p:nvSpPr>
        <p:spPr/>
        <p:txBody>
          <a:bodyPr/>
          <a:lstStyle/>
          <a:p>
            <a:fld id="{15134AA2-7A6D-4DB2-B3AD-5D773F45B98C}" type="slidenum">
              <a:rPr lang="zh-TW" altLang="en-US" smtClean="0"/>
              <a:t>12</a:t>
            </a:fld>
            <a:endParaRPr lang="zh-TW" altLang="en-US"/>
          </a:p>
        </p:txBody>
      </p:sp>
    </p:spTree>
    <p:extLst>
      <p:ext uri="{BB962C8B-B14F-4D97-AF65-F5344CB8AC3E}">
        <p14:creationId xmlns:p14="http://schemas.microsoft.com/office/powerpoint/2010/main" val="17007188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The # of species, families, and orders in three different tiers (World, BC, Stanley Park [according to </a:t>
            </a:r>
            <a:r>
              <a:rPr lang="en-US" altLang="zh-TW" dirty="0" err="1"/>
              <a:t>SoP</a:t>
            </a:r>
            <a:r>
              <a:rPr lang="en-US" altLang="zh-TW" dirty="0"/>
              <a:t> and me])</a:t>
            </a:r>
          </a:p>
          <a:p>
            <a:endParaRPr lang="en-US" altLang="zh-TW" dirty="0"/>
          </a:p>
          <a:p>
            <a:r>
              <a:rPr lang="en-US" altLang="zh-TW" dirty="0"/>
              <a:t>Why 150 species? Check back to the issues w/ methodology.</a:t>
            </a:r>
            <a:endParaRPr lang="zh-TW" altLang="en-US" dirty="0"/>
          </a:p>
        </p:txBody>
      </p:sp>
      <p:sp>
        <p:nvSpPr>
          <p:cNvPr id="4" name="Slide Number Placeholder 3"/>
          <p:cNvSpPr>
            <a:spLocks noGrp="1"/>
          </p:cNvSpPr>
          <p:nvPr>
            <p:ph type="sldNum" sz="quarter" idx="10"/>
          </p:nvPr>
        </p:nvSpPr>
        <p:spPr/>
        <p:txBody>
          <a:bodyPr/>
          <a:lstStyle/>
          <a:p>
            <a:fld id="{15134AA2-7A6D-4DB2-B3AD-5D773F45B98C}" type="slidenum">
              <a:rPr lang="zh-TW" altLang="en-US" smtClean="0"/>
              <a:t>13</a:t>
            </a:fld>
            <a:endParaRPr lang="zh-TW" altLang="en-US"/>
          </a:p>
        </p:txBody>
      </p:sp>
    </p:spTree>
    <p:extLst>
      <p:ext uri="{BB962C8B-B14F-4D97-AF65-F5344CB8AC3E}">
        <p14:creationId xmlns:p14="http://schemas.microsoft.com/office/powerpoint/2010/main" val="1618087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Linear regression (LR) says significant increase. I say increase</a:t>
            </a:r>
          </a:p>
          <a:p>
            <a:r>
              <a:rPr lang="en-US" dirty="0"/>
              <a:t>Feb 2010: PINE SISKIN</a:t>
            </a:r>
          </a:p>
          <a:p>
            <a:endParaRPr lang="en-US" dirty="0"/>
          </a:p>
          <a:p>
            <a:r>
              <a:rPr lang="en-US" dirty="0"/>
              <a:t>1 = Jan 2001. 2 = Feb 2001. 12 = Dec 2001.</a:t>
            </a:r>
            <a:endParaRPr lang="en-CA" dirty="0"/>
          </a:p>
        </p:txBody>
      </p:sp>
      <p:sp>
        <p:nvSpPr>
          <p:cNvPr id="4" name="Slide Number Placeholder 3"/>
          <p:cNvSpPr>
            <a:spLocks noGrp="1"/>
          </p:cNvSpPr>
          <p:nvPr>
            <p:ph type="sldNum" sz="quarter" idx="10"/>
          </p:nvPr>
        </p:nvSpPr>
        <p:spPr/>
        <p:txBody>
          <a:bodyPr/>
          <a:lstStyle/>
          <a:p>
            <a:fld id="{15134AA2-7A6D-4DB2-B3AD-5D773F45B98C}" type="slidenum">
              <a:rPr lang="zh-TW" altLang="en-US" smtClean="0"/>
              <a:t>14</a:t>
            </a:fld>
            <a:endParaRPr lang="zh-TW" altLang="en-US"/>
          </a:p>
        </p:txBody>
      </p:sp>
    </p:spTree>
    <p:extLst>
      <p:ext uri="{BB962C8B-B14F-4D97-AF65-F5344CB8AC3E}">
        <p14:creationId xmlns:p14="http://schemas.microsoft.com/office/powerpoint/2010/main" val="2069968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LR says insignificant increase. I say stable.</a:t>
            </a:r>
          </a:p>
          <a:p>
            <a:r>
              <a:rPr lang="en-US" dirty="0"/>
              <a:t>March 2005: LESC</a:t>
            </a:r>
          </a:p>
          <a:p>
            <a:endParaRPr lang="en-US" dirty="0"/>
          </a:p>
        </p:txBody>
      </p:sp>
      <p:sp>
        <p:nvSpPr>
          <p:cNvPr id="4" name="Slide Number Placeholder 3"/>
          <p:cNvSpPr>
            <a:spLocks noGrp="1"/>
          </p:cNvSpPr>
          <p:nvPr>
            <p:ph type="sldNum" sz="quarter" idx="10"/>
          </p:nvPr>
        </p:nvSpPr>
        <p:spPr/>
        <p:txBody>
          <a:bodyPr/>
          <a:lstStyle/>
          <a:p>
            <a:fld id="{15134AA2-7A6D-4DB2-B3AD-5D773F45B98C}" type="slidenum">
              <a:rPr lang="zh-TW" altLang="en-US" smtClean="0"/>
              <a:t>16</a:t>
            </a:fld>
            <a:endParaRPr lang="zh-TW" altLang="en-US"/>
          </a:p>
        </p:txBody>
      </p:sp>
    </p:spTree>
    <p:extLst>
      <p:ext uri="{BB962C8B-B14F-4D97-AF65-F5344CB8AC3E}">
        <p14:creationId xmlns:p14="http://schemas.microsoft.com/office/powerpoint/2010/main" val="1244325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Feb 2008: Less MALL than usual</a:t>
            </a:r>
          </a:p>
          <a:p>
            <a:r>
              <a:rPr lang="en-US" dirty="0"/>
              <a:t>March 2013: More RECR, more PISI, A LOT MORE LESC THAN USUAL	 </a:t>
            </a:r>
          </a:p>
          <a:p>
            <a:r>
              <a:rPr lang="en-US" dirty="0"/>
              <a:t>July 2015: More MALL, more BARS (LIKE 70 WOW), more CAGO than usual, more SOSP than usual</a:t>
            </a:r>
          </a:p>
          <a:p>
            <a:r>
              <a:rPr lang="en-US" dirty="0"/>
              <a:t>Oct – Dec 2016: less BCCH, less CAGO, less GCKI, less MALL, less NOCR</a:t>
            </a:r>
            <a:endParaRPr lang="en-CA" dirty="0"/>
          </a:p>
        </p:txBody>
      </p:sp>
      <p:sp>
        <p:nvSpPr>
          <p:cNvPr id="4" name="Slide Number Placeholder 3"/>
          <p:cNvSpPr>
            <a:spLocks noGrp="1"/>
          </p:cNvSpPr>
          <p:nvPr>
            <p:ph type="sldNum" sz="quarter" idx="10"/>
          </p:nvPr>
        </p:nvSpPr>
        <p:spPr/>
        <p:txBody>
          <a:bodyPr/>
          <a:lstStyle/>
          <a:p>
            <a:fld id="{15134AA2-7A6D-4DB2-B3AD-5D773F45B98C}" type="slidenum">
              <a:rPr lang="zh-TW" altLang="en-US" smtClean="0"/>
              <a:t>17</a:t>
            </a:fld>
            <a:endParaRPr lang="zh-TW" altLang="en-US"/>
          </a:p>
        </p:txBody>
      </p:sp>
    </p:spTree>
    <p:extLst>
      <p:ext uri="{BB962C8B-B14F-4D97-AF65-F5344CB8AC3E}">
        <p14:creationId xmlns:p14="http://schemas.microsoft.com/office/powerpoint/2010/main" val="42904161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LR says significant increase. I say increase.</a:t>
            </a:r>
          </a:p>
          <a:p>
            <a:endParaRPr lang="en-US" dirty="0"/>
          </a:p>
        </p:txBody>
      </p:sp>
      <p:sp>
        <p:nvSpPr>
          <p:cNvPr id="4" name="Slide Number Placeholder 3"/>
          <p:cNvSpPr>
            <a:spLocks noGrp="1"/>
          </p:cNvSpPr>
          <p:nvPr>
            <p:ph type="sldNum" sz="quarter" idx="10"/>
          </p:nvPr>
        </p:nvSpPr>
        <p:spPr/>
        <p:txBody>
          <a:bodyPr/>
          <a:lstStyle/>
          <a:p>
            <a:fld id="{15134AA2-7A6D-4DB2-B3AD-5D773F45B98C}" type="slidenum">
              <a:rPr lang="zh-TW" altLang="en-US" smtClean="0"/>
              <a:t>18</a:t>
            </a:fld>
            <a:endParaRPr lang="zh-TW" altLang="en-US"/>
          </a:p>
        </p:txBody>
      </p:sp>
    </p:spTree>
    <p:extLst>
      <p:ext uri="{BB962C8B-B14F-4D97-AF65-F5344CB8AC3E}">
        <p14:creationId xmlns:p14="http://schemas.microsoft.com/office/powerpoint/2010/main" val="1120466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LR says significant increase. I say increase</a:t>
            </a:r>
          </a:p>
          <a:p>
            <a:endParaRPr lang="en-US" dirty="0"/>
          </a:p>
        </p:txBody>
      </p:sp>
      <p:sp>
        <p:nvSpPr>
          <p:cNvPr id="4" name="Slide Number Placeholder 3"/>
          <p:cNvSpPr>
            <a:spLocks noGrp="1"/>
          </p:cNvSpPr>
          <p:nvPr>
            <p:ph type="sldNum" sz="quarter" idx="10"/>
          </p:nvPr>
        </p:nvSpPr>
        <p:spPr/>
        <p:txBody>
          <a:bodyPr/>
          <a:lstStyle/>
          <a:p>
            <a:fld id="{15134AA2-7A6D-4DB2-B3AD-5D773F45B98C}" type="slidenum">
              <a:rPr lang="zh-TW" altLang="en-US" smtClean="0"/>
              <a:t>19</a:t>
            </a:fld>
            <a:endParaRPr lang="zh-TW" altLang="en-US"/>
          </a:p>
        </p:txBody>
      </p:sp>
    </p:spTree>
    <p:extLst>
      <p:ext uri="{BB962C8B-B14F-4D97-AF65-F5344CB8AC3E}">
        <p14:creationId xmlns:p14="http://schemas.microsoft.com/office/powerpoint/2010/main" val="32928158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15134AA2-7A6D-4DB2-B3AD-5D773F45B98C}" type="slidenum">
              <a:rPr lang="zh-TW" altLang="en-US" smtClean="0"/>
              <a:t>20</a:t>
            </a:fld>
            <a:endParaRPr lang="zh-TW" altLang="en-US"/>
          </a:p>
        </p:txBody>
      </p:sp>
    </p:spTree>
    <p:extLst>
      <p:ext uri="{BB962C8B-B14F-4D97-AF65-F5344CB8AC3E}">
        <p14:creationId xmlns:p14="http://schemas.microsoft.com/office/powerpoint/2010/main" val="3191513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ltLang="zh-TW" dirty="0"/>
              <a:t>British Columbia has a lot of different species (maybe like 541 different ones) thanks to habitat heterogeneity (e.g. boreal forests up north, coastal environments on the west side, temperate rainforests, and even deserts)</a:t>
            </a:r>
            <a:endParaRPr lang="zh-TW" altLang="en-US" dirty="0"/>
          </a:p>
        </p:txBody>
      </p:sp>
      <p:sp>
        <p:nvSpPr>
          <p:cNvPr id="4" name="Slide Number Placeholder 3"/>
          <p:cNvSpPr>
            <a:spLocks noGrp="1"/>
          </p:cNvSpPr>
          <p:nvPr>
            <p:ph type="sldNum" sz="quarter" idx="10"/>
          </p:nvPr>
        </p:nvSpPr>
        <p:spPr/>
        <p:txBody>
          <a:bodyPr/>
          <a:lstStyle/>
          <a:p>
            <a:fld id="{15134AA2-7A6D-4DB2-B3AD-5D773F45B98C}" type="slidenum">
              <a:rPr lang="zh-TW" altLang="en-US" smtClean="0"/>
              <a:t>2</a:t>
            </a:fld>
            <a:endParaRPr lang="zh-TW" altLang="en-US"/>
          </a:p>
        </p:txBody>
      </p:sp>
    </p:spTree>
    <p:extLst>
      <p:ext uri="{BB962C8B-B14F-4D97-AF65-F5344CB8AC3E}">
        <p14:creationId xmlns:p14="http://schemas.microsoft.com/office/powerpoint/2010/main" val="2238790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Mallards &amp; gulls experienced decreases.</a:t>
            </a:r>
          </a:p>
        </p:txBody>
      </p:sp>
      <p:sp>
        <p:nvSpPr>
          <p:cNvPr id="4" name="Slide Number Placeholder 3"/>
          <p:cNvSpPr>
            <a:spLocks noGrp="1"/>
          </p:cNvSpPr>
          <p:nvPr>
            <p:ph type="sldNum" sz="quarter" idx="10"/>
          </p:nvPr>
        </p:nvSpPr>
        <p:spPr/>
        <p:txBody>
          <a:bodyPr/>
          <a:lstStyle/>
          <a:p>
            <a:fld id="{15134AA2-7A6D-4DB2-B3AD-5D773F45B98C}" type="slidenum">
              <a:rPr lang="zh-TW" altLang="en-US" smtClean="0"/>
              <a:t>28</a:t>
            </a:fld>
            <a:endParaRPr lang="zh-TW" altLang="en-US"/>
          </a:p>
        </p:txBody>
      </p:sp>
    </p:spTree>
    <p:extLst>
      <p:ext uri="{BB962C8B-B14F-4D97-AF65-F5344CB8AC3E}">
        <p14:creationId xmlns:p14="http://schemas.microsoft.com/office/powerpoint/2010/main" val="7143372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Bushtits and wood ducks had increase.</a:t>
            </a:r>
          </a:p>
        </p:txBody>
      </p:sp>
      <p:sp>
        <p:nvSpPr>
          <p:cNvPr id="4" name="Slide Number Placeholder 3"/>
          <p:cNvSpPr>
            <a:spLocks noGrp="1"/>
          </p:cNvSpPr>
          <p:nvPr>
            <p:ph type="sldNum" sz="quarter" idx="10"/>
          </p:nvPr>
        </p:nvSpPr>
        <p:spPr/>
        <p:txBody>
          <a:bodyPr/>
          <a:lstStyle/>
          <a:p>
            <a:fld id="{15134AA2-7A6D-4DB2-B3AD-5D773F45B98C}" type="slidenum">
              <a:rPr lang="zh-TW" altLang="en-US" smtClean="0"/>
              <a:t>29</a:t>
            </a:fld>
            <a:endParaRPr lang="zh-TW" altLang="en-US"/>
          </a:p>
        </p:txBody>
      </p:sp>
    </p:spTree>
    <p:extLst>
      <p:ext uri="{BB962C8B-B14F-4D97-AF65-F5344CB8AC3E}">
        <p14:creationId xmlns:p14="http://schemas.microsoft.com/office/powerpoint/2010/main" val="7143372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Going back to my predictions…</a:t>
            </a:r>
          </a:p>
        </p:txBody>
      </p:sp>
      <p:sp>
        <p:nvSpPr>
          <p:cNvPr id="4" name="Slide Number Placeholder 3"/>
          <p:cNvSpPr>
            <a:spLocks noGrp="1"/>
          </p:cNvSpPr>
          <p:nvPr>
            <p:ph type="sldNum" sz="quarter" idx="10"/>
          </p:nvPr>
        </p:nvSpPr>
        <p:spPr/>
        <p:txBody>
          <a:bodyPr/>
          <a:lstStyle/>
          <a:p>
            <a:fld id="{15134AA2-7A6D-4DB2-B3AD-5D773F45B98C}" type="slidenum">
              <a:rPr lang="zh-TW" altLang="en-US" smtClean="0"/>
              <a:t>30</a:t>
            </a:fld>
            <a:endParaRPr lang="zh-TW" altLang="en-US"/>
          </a:p>
        </p:txBody>
      </p:sp>
    </p:spTree>
    <p:extLst>
      <p:ext uri="{BB962C8B-B14F-4D97-AF65-F5344CB8AC3E}">
        <p14:creationId xmlns:p14="http://schemas.microsoft.com/office/powerpoint/2010/main" val="7143372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CONCLUSION 1</a:t>
            </a:r>
          </a:p>
          <a:p>
            <a:r>
              <a:rPr lang="en-US" dirty="0"/>
              <a:t>No temporal trends in diversity btw.</a:t>
            </a:r>
            <a:endParaRPr lang="en-CA" dirty="0"/>
          </a:p>
        </p:txBody>
      </p:sp>
      <p:sp>
        <p:nvSpPr>
          <p:cNvPr id="4" name="Slide Number Placeholder 3"/>
          <p:cNvSpPr>
            <a:spLocks noGrp="1"/>
          </p:cNvSpPr>
          <p:nvPr>
            <p:ph type="sldNum" sz="quarter" idx="10"/>
          </p:nvPr>
        </p:nvSpPr>
        <p:spPr/>
        <p:txBody>
          <a:bodyPr/>
          <a:lstStyle/>
          <a:p>
            <a:fld id="{15134AA2-7A6D-4DB2-B3AD-5D773F45B98C}" type="slidenum">
              <a:rPr lang="zh-TW" altLang="en-US" smtClean="0"/>
              <a:t>31</a:t>
            </a:fld>
            <a:endParaRPr lang="zh-TW" altLang="en-US"/>
          </a:p>
        </p:txBody>
      </p:sp>
    </p:spTree>
    <p:extLst>
      <p:ext uri="{BB962C8B-B14F-4D97-AF65-F5344CB8AC3E}">
        <p14:creationId xmlns:p14="http://schemas.microsoft.com/office/powerpoint/2010/main" val="162846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CONCLUSION 2</a:t>
            </a:r>
            <a:endParaRPr lang="en-CA" dirty="0"/>
          </a:p>
        </p:txBody>
      </p:sp>
      <p:sp>
        <p:nvSpPr>
          <p:cNvPr id="4" name="Slide Number Placeholder 3"/>
          <p:cNvSpPr>
            <a:spLocks noGrp="1"/>
          </p:cNvSpPr>
          <p:nvPr>
            <p:ph type="sldNum" sz="quarter" idx="10"/>
          </p:nvPr>
        </p:nvSpPr>
        <p:spPr/>
        <p:txBody>
          <a:bodyPr/>
          <a:lstStyle/>
          <a:p>
            <a:fld id="{15134AA2-7A6D-4DB2-B3AD-5D773F45B98C}" type="slidenum">
              <a:rPr lang="zh-TW" altLang="en-US" smtClean="0"/>
              <a:t>32</a:t>
            </a:fld>
            <a:endParaRPr lang="zh-TW" altLang="en-US"/>
          </a:p>
        </p:txBody>
      </p:sp>
    </p:spTree>
    <p:extLst>
      <p:ext uri="{BB962C8B-B14F-4D97-AF65-F5344CB8AC3E}">
        <p14:creationId xmlns:p14="http://schemas.microsoft.com/office/powerpoint/2010/main" val="12946248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CONCLUSION 3</a:t>
            </a:r>
            <a:endParaRPr lang="en-CA" dirty="0"/>
          </a:p>
        </p:txBody>
      </p:sp>
      <p:sp>
        <p:nvSpPr>
          <p:cNvPr id="4" name="Slide Number Placeholder 3"/>
          <p:cNvSpPr>
            <a:spLocks noGrp="1"/>
          </p:cNvSpPr>
          <p:nvPr>
            <p:ph type="sldNum" sz="quarter" idx="10"/>
          </p:nvPr>
        </p:nvSpPr>
        <p:spPr/>
        <p:txBody>
          <a:bodyPr/>
          <a:lstStyle/>
          <a:p>
            <a:fld id="{15134AA2-7A6D-4DB2-B3AD-5D773F45B98C}" type="slidenum">
              <a:rPr lang="zh-TW" altLang="en-US" smtClean="0"/>
              <a:t>33</a:t>
            </a:fld>
            <a:endParaRPr lang="zh-TW" altLang="en-US"/>
          </a:p>
        </p:txBody>
      </p:sp>
    </p:spTree>
    <p:extLst>
      <p:ext uri="{BB962C8B-B14F-4D97-AF65-F5344CB8AC3E}">
        <p14:creationId xmlns:p14="http://schemas.microsoft.com/office/powerpoint/2010/main" val="26791767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TW" dirty="0"/>
          </a:p>
        </p:txBody>
      </p:sp>
      <p:sp>
        <p:nvSpPr>
          <p:cNvPr id="4" name="Slide Number Placeholder 3"/>
          <p:cNvSpPr>
            <a:spLocks noGrp="1"/>
          </p:cNvSpPr>
          <p:nvPr>
            <p:ph type="sldNum" sz="quarter" idx="10"/>
          </p:nvPr>
        </p:nvSpPr>
        <p:spPr/>
        <p:txBody>
          <a:bodyPr/>
          <a:lstStyle/>
          <a:p>
            <a:fld id="{15134AA2-7A6D-4DB2-B3AD-5D773F45B98C}" type="slidenum">
              <a:rPr lang="zh-TW" altLang="en-US" smtClean="0"/>
              <a:t>35</a:t>
            </a:fld>
            <a:endParaRPr lang="zh-TW" altLang="en-US"/>
          </a:p>
        </p:txBody>
      </p:sp>
    </p:spTree>
    <p:extLst>
      <p:ext uri="{BB962C8B-B14F-4D97-AF65-F5344CB8AC3E}">
        <p14:creationId xmlns:p14="http://schemas.microsoft.com/office/powerpoint/2010/main" val="3776552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15134AA2-7A6D-4DB2-B3AD-5D773F45B98C}" type="slidenum">
              <a:rPr lang="zh-TW" altLang="en-US" smtClean="0"/>
              <a:t>36</a:t>
            </a:fld>
            <a:endParaRPr lang="zh-TW" altLang="en-US"/>
          </a:p>
        </p:txBody>
      </p:sp>
    </p:spTree>
    <p:extLst>
      <p:ext uri="{BB962C8B-B14F-4D97-AF65-F5344CB8AC3E}">
        <p14:creationId xmlns:p14="http://schemas.microsoft.com/office/powerpoint/2010/main" val="38861403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Rundown of the richness of some taxa in the park.</a:t>
            </a:r>
            <a:endParaRPr lang="zh-TW" altLang="en-US" dirty="0"/>
          </a:p>
        </p:txBody>
      </p:sp>
      <p:sp>
        <p:nvSpPr>
          <p:cNvPr id="4" name="Slide Number Placeholder 3"/>
          <p:cNvSpPr>
            <a:spLocks noGrp="1"/>
          </p:cNvSpPr>
          <p:nvPr>
            <p:ph type="sldNum" sz="quarter" idx="10"/>
          </p:nvPr>
        </p:nvSpPr>
        <p:spPr/>
        <p:txBody>
          <a:bodyPr/>
          <a:lstStyle/>
          <a:p>
            <a:fld id="{15134AA2-7A6D-4DB2-B3AD-5D773F45B98C}" type="slidenum">
              <a:rPr lang="zh-TW" altLang="en-US" smtClean="0"/>
              <a:t>37</a:t>
            </a:fld>
            <a:endParaRPr lang="zh-TW" altLang="en-US"/>
          </a:p>
        </p:txBody>
      </p:sp>
    </p:spTree>
    <p:extLst>
      <p:ext uri="{BB962C8B-B14F-4D97-AF65-F5344CB8AC3E}">
        <p14:creationId xmlns:p14="http://schemas.microsoft.com/office/powerpoint/2010/main" val="34992488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FLYWAYS</a:t>
            </a:r>
            <a:endParaRPr lang="en-CA" dirty="0"/>
          </a:p>
        </p:txBody>
      </p:sp>
      <p:sp>
        <p:nvSpPr>
          <p:cNvPr id="4" name="Slide Number Placeholder 3"/>
          <p:cNvSpPr>
            <a:spLocks noGrp="1"/>
          </p:cNvSpPr>
          <p:nvPr>
            <p:ph type="sldNum" sz="quarter" idx="10"/>
          </p:nvPr>
        </p:nvSpPr>
        <p:spPr/>
        <p:txBody>
          <a:bodyPr/>
          <a:lstStyle/>
          <a:p>
            <a:fld id="{15134AA2-7A6D-4DB2-B3AD-5D773F45B98C}" type="slidenum">
              <a:rPr lang="zh-TW" altLang="en-US" smtClean="0"/>
              <a:t>38</a:t>
            </a:fld>
            <a:endParaRPr lang="zh-TW" altLang="en-US"/>
          </a:p>
        </p:txBody>
      </p:sp>
    </p:spTree>
    <p:extLst>
      <p:ext uri="{BB962C8B-B14F-4D97-AF65-F5344CB8AC3E}">
        <p14:creationId xmlns:p14="http://schemas.microsoft.com/office/powerpoint/2010/main" val="778561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Basically, human activities are negatively affecting biodiversity via causing changes in things like land topography. And that by itself causes a lot of effects.</a:t>
            </a:r>
          </a:p>
          <a:p>
            <a:endParaRPr lang="en-US" altLang="zh-TW" dirty="0"/>
          </a:p>
          <a:p>
            <a:r>
              <a:rPr lang="en-US" altLang="zh-TW" dirty="0"/>
              <a:t>--------------------------</a:t>
            </a:r>
          </a:p>
          <a:p>
            <a:r>
              <a:rPr lang="en-US" altLang="zh-TW" dirty="0"/>
              <a:t>Ecosystem processes (e.g. productivity):</a:t>
            </a:r>
          </a:p>
          <a:p>
            <a:pPr marL="342900" indent="-342900">
              <a:buFontTx/>
              <a:buChar char="-"/>
            </a:pPr>
            <a:r>
              <a:rPr lang="en-US" altLang="zh-TW" sz="2000" dirty="0"/>
              <a:t>Primary productivity increases with an increase in # of plant species (Tillman 1996) and # of plant species = plant species richness</a:t>
            </a:r>
          </a:p>
          <a:p>
            <a:pPr marL="342900" indent="-342900">
              <a:buFontTx/>
              <a:buChar char="-"/>
            </a:pPr>
            <a:r>
              <a:rPr lang="en-US" altLang="zh-TW" sz="2000" dirty="0"/>
              <a:t>Removal of sea otters in Near Islands, Alaska =&gt; increase in sea urchin population density =&gt; overgrazing/destruction of kelp (Estes and </a:t>
            </a:r>
            <a:r>
              <a:rPr lang="en-US" altLang="zh-TW" sz="2000" dirty="0" err="1"/>
              <a:t>Palmisano</a:t>
            </a:r>
            <a:r>
              <a:rPr lang="en-US" altLang="zh-TW" sz="2000" dirty="0"/>
              <a:t> 1974). and </a:t>
            </a:r>
            <a:r>
              <a:rPr lang="en-US" altLang="zh-TW" dirty="0"/>
              <a:t>Sea otters = ecological cascade</a:t>
            </a:r>
          </a:p>
          <a:p>
            <a:pPr marL="0" indent="0">
              <a:buFontTx/>
              <a:buNone/>
            </a:pPr>
            <a:r>
              <a:rPr lang="en-US" altLang="zh-TW" dirty="0"/>
              <a:t>Temporal stability</a:t>
            </a:r>
          </a:p>
          <a:p>
            <a:pPr marL="342900" indent="-342900">
              <a:buFontTx/>
              <a:buChar char="-"/>
            </a:pPr>
            <a:r>
              <a:rPr lang="en-US" altLang="zh-TW" dirty="0"/>
              <a:t>Temporal</a:t>
            </a:r>
            <a:r>
              <a:rPr lang="en-US" altLang="zh-TW" baseline="0" dirty="0"/>
              <a:t> stability of soil water content, population sizes, species richness, gas content. </a:t>
            </a:r>
            <a:r>
              <a:rPr lang="en-US" altLang="zh-TW" dirty="0"/>
              <a:t>Increase diversity =&gt; increase stability (</a:t>
            </a:r>
            <a:r>
              <a:rPr lang="en-US" altLang="zh-TW" dirty="0" err="1"/>
              <a:t>Proulx</a:t>
            </a:r>
            <a:r>
              <a:rPr lang="en-US" altLang="zh-TW" dirty="0"/>
              <a:t> et al. 2010)</a:t>
            </a:r>
          </a:p>
          <a:p>
            <a:r>
              <a:rPr lang="en-US" altLang="zh-TW" dirty="0"/>
              <a:t>Increase resistance:</a:t>
            </a:r>
            <a:r>
              <a:rPr lang="en-US" altLang="zh-TW" baseline="0" dirty="0"/>
              <a:t> </a:t>
            </a:r>
          </a:p>
          <a:p>
            <a:pPr marL="171450" indent="-171450">
              <a:buFontTx/>
              <a:buChar char="-"/>
            </a:pPr>
            <a:r>
              <a:rPr lang="en-US" altLang="zh-TW" dirty="0"/>
              <a:t>Increase diversity =&gt; increase resistance (</a:t>
            </a:r>
            <a:r>
              <a:rPr lang="en-US" altLang="zh-TW" dirty="0" err="1"/>
              <a:t>Stachowicz</a:t>
            </a:r>
            <a:r>
              <a:rPr lang="en-US" altLang="zh-TW" dirty="0"/>
              <a:t> et al. 2002)</a:t>
            </a:r>
          </a:p>
          <a:p>
            <a:pPr marL="171450" indent="-171450">
              <a:buFontTx/>
              <a:buChar char="-"/>
            </a:pPr>
            <a:r>
              <a:rPr lang="en-US" altLang="zh-TW" dirty="0"/>
              <a:t>Mechanism for this is not well-known. Probably b/c</a:t>
            </a:r>
            <a:r>
              <a:rPr lang="en-US" altLang="zh-TW" baseline="0" dirty="0"/>
              <a:t> there are </a:t>
            </a:r>
            <a:r>
              <a:rPr lang="en-US" altLang="zh-TW" baseline="0" dirty="0" err="1"/>
              <a:t>are</a:t>
            </a:r>
            <a:r>
              <a:rPr lang="en-US" altLang="zh-TW" baseline="0" dirty="0"/>
              <a:t> basically no resources for invaders to use. </a:t>
            </a:r>
          </a:p>
          <a:p>
            <a:r>
              <a:rPr lang="en-US" altLang="zh-TW" baseline="0" dirty="0"/>
              <a:t>     -experimental assembled communities- positive diversity-resistance relationship. Resistance quantified by survivability of invaders</a:t>
            </a:r>
          </a:p>
          <a:p>
            <a:r>
              <a:rPr lang="en-US" altLang="zh-TW" baseline="0" dirty="0"/>
              <a:t>     -Field surveys- relationship was positive. Resistance quantified by number and frequency of non-native invaders</a:t>
            </a:r>
          </a:p>
          <a:p>
            <a:r>
              <a:rPr lang="en-US" altLang="zh-TW" baseline="0" dirty="0"/>
              <a:t>Ecosystem goods and services:</a:t>
            </a:r>
          </a:p>
          <a:p>
            <a:r>
              <a:rPr lang="en-US" altLang="zh-TW" baseline="0" dirty="0"/>
              <a:t>- Like honey production and ecotourism</a:t>
            </a:r>
          </a:p>
        </p:txBody>
      </p:sp>
      <p:sp>
        <p:nvSpPr>
          <p:cNvPr id="4" name="Slide Number Placeholder 3"/>
          <p:cNvSpPr>
            <a:spLocks noGrp="1"/>
          </p:cNvSpPr>
          <p:nvPr>
            <p:ph type="sldNum" sz="quarter" idx="10"/>
          </p:nvPr>
        </p:nvSpPr>
        <p:spPr/>
        <p:txBody>
          <a:bodyPr/>
          <a:lstStyle/>
          <a:p>
            <a:fld id="{15134AA2-7A6D-4DB2-B3AD-5D773F45B98C}" type="slidenum">
              <a:rPr lang="zh-TW" altLang="en-US" smtClean="0"/>
              <a:t>3</a:t>
            </a:fld>
            <a:endParaRPr lang="zh-TW" altLang="en-US"/>
          </a:p>
        </p:txBody>
      </p:sp>
    </p:spTree>
    <p:extLst>
      <p:ext uri="{BB962C8B-B14F-4D97-AF65-F5344CB8AC3E}">
        <p14:creationId xmlns:p14="http://schemas.microsoft.com/office/powerpoint/2010/main" val="27631386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ltLang="zh-TW" baseline="0" dirty="0" err="1"/>
              <a:t>SoP</a:t>
            </a:r>
            <a:endParaRPr lang="en-US" altLang="zh-TW" baseline="0" dirty="0"/>
          </a:p>
          <a:p>
            <a:pPr marL="171450" indent="-171450">
              <a:buFontTx/>
              <a:buChar char="-"/>
            </a:pPr>
            <a:r>
              <a:rPr lang="en-US" altLang="zh-TW" baseline="0" dirty="0"/>
              <a:t>Started after the giant windstorm back in 2006. They wanted to get bearings on what the park’s ecological health and biodiversity was like.</a:t>
            </a:r>
          </a:p>
          <a:p>
            <a:pPr marL="171450" indent="-171450">
              <a:buFontTx/>
              <a:buChar char="-"/>
            </a:pPr>
            <a:r>
              <a:rPr lang="en-US" altLang="zh-TW" baseline="0" dirty="0"/>
              <a:t>Using this information, they’d be able to provide a basis for their conservation initiatives</a:t>
            </a:r>
          </a:p>
          <a:p>
            <a:pPr marL="171450" indent="-171450">
              <a:buFontTx/>
              <a:buChar char="-"/>
            </a:pPr>
            <a:r>
              <a:rPr lang="en-US" altLang="zh-TW" dirty="0"/>
              <a:t>For</a:t>
            </a:r>
            <a:r>
              <a:rPr lang="en-US" altLang="zh-TW" baseline="0" dirty="0"/>
              <a:t> my </a:t>
            </a:r>
            <a:r>
              <a:rPr lang="en-US" altLang="zh-TW" baseline="0" dirty="0" err="1"/>
              <a:t>Honour’s</a:t>
            </a:r>
            <a:r>
              <a:rPr lang="en-US" altLang="zh-TW" baseline="0" dirty="0"/>
              <a:t> Project, I will be collaborating with the SPES on the second iteration of the </a:t>
            </a:r>
            <a:r>
              <a:rPr lang="en-US" altLang="zh-TW" baseline="0" dirty="0" err="1"/>
              <a:t>SoP</a:t>
            </a:r>
            <a:r>
              <a:rPr lang="en-US" altLang="zh-TW" baseline="0" dirty="0"/>
              <a:t> (or at least the bird portion of it). </a:t>
            </a:r>
          </a:p>
        </p:txBody>
      </p:sp>
      <p:sp>
        <p:nvSpPr>
          <p:cNvPr id="4" name="Slide Number Placeholder 3"/>
          <p:cNvSpPr>
            <a:spLocks noGrp="1"/>
          </p:cNvSpPr>
          <p:nvPr>
            <p:ph type="sldNum" sz="quarter" idx="10"/>
          </p:nvPr>
        </p:nvSpPr>
        <p:spPr/>
        <p:txBody>
          <a:bodyPr/>
          <a:lstStyle/>
          <a:p>
            <a:fld id="{15134AA2-7A6D-4DB2-B3AD-5D773F45B98C}" type="slidenum">
              <a:rPr lang="zh-TW" altLang="en-US" smtClean="0"/>
              <a:t>39</a:t>
            </a:fld>
            <a:endParaRPr lang="zh-TW" altLang="en-US"/>
          </a:p>
        </p:txBody>
      </p:sp>
    </p:spTree>
    <p:extLst>
      <p:ext uri="{BB962C8B-B14F-4D97-AF65-F5344CB8AC3E}">
        <p14:creationId xmlns:p14="http://schemas.microsoft.com/office/powerpoint/2010/main" val="37035037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OVER THE PLACE = I say no relationship</a:t>
            </a:r>
            <a:endParaRPr lang="en-CA" dirty="0"/>
          </a:p>
        </p:txBody>
      </p:sp>
      <p:sp>
        <p:nvSpPr>
          <p:cNvPr id="4" name="Slide Number Placeholder 3"/>
          <p:cNvSpPr>
            <a:spLocks noGrp="1"/>
          </p:cNvSpPr>
          <p:nvPr>
            <p:ph type="sldNum" sz="quarter" idx="10"/>
          </p:nvPr>
        </p:nvSpPr>
        <p:spPr/>
        <p:txBody>
          <a:bodyPr/>
          <a:lstStyle/>
          <a:p>
            <a:fld id="{15134AA2-7A6D-4DB2-B3AD-5D773F45B98C}" type="slidenum">
              <a:rPr lang="zh-TW" altLang="en-US" smtClean="0"/>
              <a:t>40</a:t>
            </a:fld>
            <a:endParaRPr lang="zh-TW" altLang="en-US"/>
          </a:p>
        </p:txBody>
      </p:sp>
    </p:spTree>
    <p:extLst>
      <p:ext uri="{BB962C8B-B14F-4D97-AF65-F5344CB8AC3E}">
        <p14:creationId xmlns:p14="http://schemas.microsoft.com/office/powerpoint/2010/main" val="311214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ltLang="zh-TW" sz="1200" kern="1200" dirty="0">
                <a:solidFill>
                  <a:schemeClr val="tx1"/>
                </a:solidFill>
                <a:effectLst/>
                <a:latin typeface="+mn-lt"/>
                <a:ea typeface="+mn-ea"/>
                <a:cs typeface="+mn-cs"/>
              </a:rPr>
              <a:t>Air pollution = e.g. bad fumes</a:t>
            </a:r>
          </a:p>
          <a:p>
            <a:pPr marL="171450" indent="-171450">
              <a:buFont typeface="Arial" panose="020B0604020202020204" pitchFamily="34" charset="0"/>
              <a:buChar char="•"/>
            </a:pPr>
            <a:r>
              <a:rPr lang="en-US" altLang="zh-TW" sz="1200" kern="1200" dirty="0">
                <a:solidFill>
                  <a:schemeClr val="tx1"/>
                </a:solidFill>
                <a:effectLst/>
                <a:latin typeface="+mn-lt"/>
                <a:ea typeface="+mn-ea"/>
                <a:cs typeface="+mn-cs"/>
              </a:rPr>
              <a:t>Water pollution = e.g. runoff from the Stanley Park Causeway</a:t>
            </a:r>
            <a:endParaRPr lang="en-CA" altLang="zh-TW"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CA" altLang="zh-TW" sz="1200" kern="1200" dirty="0">
                <a:solidFill>
                  <a:schemeClr val="tx1"/>
                </a:solidFill>
                <a:effectLst/>
                <a:latin typeface="+mn-lt"/>
                <a:ea typeface="+mn-ea"/>
                <a:cs typeface="+mn-cs"/>
              </a:rPr>
              <a:t>Water quality, according to the </a:t>
            </a:r>
            <a:r>
              <a:rPr lang="en-CA" altLang="zh-TW" sz="1200" kern="1200" dirty="0" err="1">
                <a:solidFill>
                  <a:schemeClr val="tx1"/>
                </a:solidFill>
                <a:effectLst/>
                <a:latin typeface="+mn-lt"/>
                <a:ea typeface="+mn-ea"/>
                <a:cs typeface="+mn-cs"/>
              </a:rPr>
              <a:t>SoP</a:t>
            </a:r>
            <a:r>
              <a:rPr lang="en-CA" altLang="zh-TW" sz="1200" kern="1200" dirty="0">
                <a:solidFill>
                  <a:schemeClr val="tx1"/>
                </a:solidFill>
                <a:effectLst/>
                <a:latin typeface="+mn-lt"/>
                <a:ea typeface="+mn-ea"/>
                <a:cs typeface="+mn-cs"/>
              </a:rPr>
              <a:t>: “Another factor touched upon by Worcester (2010b) is the water quality; as both Beaver Lake and Lost Lagoon are currently experiencing decreases in their depth, their chemical and physical properties may change in ways that harm local flora and fauna (e.g. increased temperature and decreased oxygen content).”</a:t>
            </a:r>
            <a:endParaRPr lang="zh-TW" altLang="en-US" dirty="0"/>
          </a:p>
        </p:txBody>
      </p:sp>
      <p:sp>
        <p:nvSpPr>
          <p:cNvPr id="4" name="Slide Number Placeholder 3"/>
          <p:cNvSpPr>
            <a:spLocks noGrp="1"/>
          </p:cNvSpPr>
          <p:nvPr>
            <p:ph type="sldNum" sz="quarter" idx="10"/>
          </p:nvPr>
        </p:nvSpPr>
        <p:spPr/>
        <p:txBody>
          <a:bodyPr/>
          <a:lstStyle/>
          <a:p>
            <a:fld id="{15134AA2-7A6D-4DB2-B3AD-5D773F45B98C}" type="slidenum">
              <a:rPr lang="zh-TW" altLang="en-US" smtClean="0"/>
              <a:t>41</a:t>
            </a:fld>
            <a:endParaRPr lang="zh-TW" altLang="en-US"/>
          </a:p>
        </p:txBody>
      </p:sp>
    </p:spTree>
    <p:extLst>
      <p:ext uri="{BB962C8B-B14F-4D97-AF65-F5344CB8AC3E}">
        <p14:creationId xmlns:p14="http://schemas.microsoft.com/office/powerpoint/2010/main" val="22884360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ltLang="zh-TW" sz="1200" kern="1200" dirty="0" err="1">
                <a:solidFill>
                  <a:schemeClr val="tx1"/>
                </a:solidFill>
                <a:effectLst/>
                <a:latin typeface="+mn-lt"/>
                <a:ea typeface="+mn-ea"/>
                <a:cs typeface="+mn-cs"/>
              </a:rPr>
              <a:t>Stormwater</a:t>
            </a:r>
            <a:r>
              <a:rPr lang="en-CA" altLang="zh-TW" sz="1200" kern="1200" dirty="0">
                <a:solidFill>
                  <a:schemeClr val="tx1"/>
                </a:solidFill>
                <a:effectLst/>
                <a:latin typeface="+mn-lt"/>
                <a:ea typeface="+mn-ea"/>
                <a:cs typeface="+mn-cs"/>
              </a:rPr>
              <a:t> treatment plant: Finished in 2001, helps biofilter out bad things from chemical runoff coming in from the roads.</a:t>
            </a:r>
          </a:p>
          <a:p>
            <a:r>
              <a:rPr lang="en-US" altLang="zh-TW" sz="1200" kern="1200" dirty="0">
                <a:solidFill>
                  <a:schemeClr val="tx1"/>
                </a:solidFill>
                <a:effectLst/>
                <a:latin typeface="+mn-lt"/>
                <a:ea typeface="+mn-ea"/>
                <a:cs typeface="+mn-cs"/>
              </a:rPr>
              <a:t>O</a:t>
            </a:r>
            <a:r>
              <a:rPr lang="en-CA" altLang="zh-TW" sz="1200" kern="1200" dirty="0" err="1">
                <a:solidFill>
                  <a:schemeClr val="tx1"/>
                </a:solidFill>
                <a:effectLst/>
                <a:latin typeface="+mn-lt"/>
                <a:ea typeface="+mn-ea"/>
                <a:cs typeface="+mn-cs"/>
              </a:rPr>
              <a:t>ther</a:t>
            </a:r>
            <a:r>
              <a:rPr lang="en-CA" altLang="zh-TW" sz="1200" kern="1200" dirty="0">
                <a:solidFill>
                  <a:schemeClr val="tx1"/>
                </a:solidFill>
                <a:effectLst/>
                <a:latin typeface="+mn-lt"/>
                <a:ea typeface="+mn-ea"/>
                <a:cs typeface="+mn-cs"/>
              </a:rPr>
              <a:t> maintenance = e.g. replanting native species</a:t>
            </a:r>
            <a:endParaRPr lang="zh-TW" altLang="en-US" dirty="0"/>
          </a:p>
        </p:txBody>
      </p:sp>
      <p:sp>
        <p:nvSpPr>
          <p:cNvPr id="4" name="Slide Number Placeholder 3"/>
          <p:cNvSpPr>
            <a:spLocks noGrp="1"/>
          </p:cNvSpPr>
          <p:nvPr>
            <p:ph type="sldNum" sz="quarter" idx="10"/>
          </p:nvPr>
        </p:nvSpPr>
        <p:spPr/>
        <p:txBody>
          <a:bodyPr/>
          <a:lstStyle/>
          <a:p>
            <a:fld id="{15134AA2-7A6D-4DB2-B3AD-5D773F45B98C}" type="slidenum">
              <a:rPr lang="zh-TW" altLang="en-US" smtClean="0"/>
              <a:t>42</a:t>
            </a:fld>
            <a:endParaRPr lang="zh-TW" altLang="en-US"/>
          </a:p>
        </p:txBody>
      </p:sp>
    </p:spTree>
    <p:extLst>
      <p:ext uri="{BB962C8B-B14F-4D97-AF65-F5344CB8AC3E}">
        <p14:creationId xmlns:p14="http://schemas.microsoft.com/office/powerpoint/2010/main" val="273038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15134AA2-7A6D-4DB2-B3AD-5D773F45B98C}" type="slidenum">
              <a:rPr lang="zh-TW" altLang="en-US" smtClean="0"/>
              <a:t>43</a:t>
            </a:fld>
            <a:endParaRPr lang="zh-TW" altLang="en-US"/>
          </a:p>
        </p:txBody>
      </p:sp>
    </p:spTree>
    <p:extLst>
      <p:ext uri="{BB962C8B-B14F-4D97-AF65-F5344CB8AC3E}">
        <p14:creationId xmlns:p14="http://schemas.microsoft.com/office/powerpoint/2010/main" val="38795298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15134AA2-7A6D-4DB2-B3AD-5D773F45B98C}" type="slidenum">
              <a:rPr lang="zh-TW" altLang="en-US" smtClean="0"/>
              <a:t>44</a:t>
            </a:fld>
            <a:endParaRPr lang="zh-TW" altLang="en-US"/>
          </a:p>
        </p:txBody>
      </p:sp>
    </p:spTree>
    <p:extLst>
      <p:ext uri="{BB962C8B-B14F-4D97-AF65-F5344CB8AC3E}">
        <p14:creationId xmlns:p14="http://schemas.microsoft.com/office/powerpoint/2010/main" val="30396225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NR = no temporal relationship</a:t>
            </a:r>
          </a:p>
          <a:p>
            <a:r>
              <a:rPr lang="en-US" dirty="0"/>
              <a:t>NA = Not enough data Available to make a judgement</a:t>
            </a:r>
          </a:p>
          <a:p>
            <a:r>
              <a:rPr lang="en-US" dirty="0"/>
              <a:t>None = NO birds from this group were seen</a:t>
            </a:r>
          </a:p>
          <a:p>
            <a:r>
              <a:rPr lang="en-US" dirty="0"/>
              <a:t>---------------------</a:t>
            </a:r>
          </a:p>
          <a:p>
            <a:r>
              <a:rPr lang="en-US" dirty="0"/>
              <a:t>NOTE: For the third tier groupings, the table shows ABUNDANCE not RICHNESS</a:t>
            </a:r>
          </a:p>
          <a:p>
            <a:r>
              <a:rPr lang="en-US" dirty="0"/>
              <a:t>Richness not shown because practically all groups are stable in richness</a:t>
            </a:r>
          </a:p>
          <a:p>
            <a:r>
              <a:rPr lang="en-US" dirty="0"/>
              <a:t>--------------</a:t>
            </a:r>
          </a:p>
          <a:p>
            <a:r>
              <a:rPr lang="en-US" dirty="0"/>
              <a:t>Disturbance-adapted = NOCR, ROPI, EUST, HOSP</a:t>
            </a:r>
          </a:p>
          <a:p>
            <a:r>
              <a:rPr lang="en-US" dirty="0"/>
              <a:t>Other birds that can be considered to have some habituation to disturbances: MALL, CAGO, DCCO, PECO, gulls</a:t>
            </a:r>
          </a:p>
          <a:p>
            <a:r>
              <a:rPr lang="en-US" dirty="0"/>
              <a:t>------------------</a:t>
            </a:r>
          </a:p>
          <a:p>
            <a:r>
              <a:rPr lang="en-US" dirty="0"/>
              <a:t>MAIN THINGS HERE TO SHOW: </a:t>
            </a:r>
          </a:p>
          <a:p>
            <a:pPr marL="171450" indent="-171450">
              <a:buFont typeface="Arial" panose="020B0604020202020204" pitchFamily="34" charset="0"/>
              <a:buChar char="•"/>
            </a:pPr>
            <a:r>
              <a:rPr lang="en-US" dirty="0"/>
              <a:t>Disturbance-adapted category is usually stable</a:t>
            </a:r>
          </a:p>
          <a:p>
            <a:pPr marL="171450" indent="-171450">
              <a:buFont typeface="Arial" panose="020B0604020202020204" pitchFamily="34" charset="0"/>
              <a:buChar char="•"/>
            </a:pPr>
            <a:r>
              <a:rPr lang="en-US" dirty="0"/>
              <a:t>Most groups are either stable or NR</a:t>
            </a:r>
          </a:p>
          <a:p>
            <a:pPr marL="171450" indent="-171450">
              <a:buFont typeface="Arial" panose="020B0604020202020204" pitchFamily="34" charset="0"/>
              <a:buChar char="•"/>
            </a:pPr>
            <a:r>
              <a:rPr lang="en-US" dirty="0"/>
              <a:t>A lot of species that are habituated to disturbances better than other species are actually experiencing decreases. </a:t>
            </a:r>
          </a:p>
          <a:p>
            <a:pPr marL="628650" lvl="1" indent="-171450">
              <a:buFont typeface="Arial" panose="020B0604020202020204" pitchFamily="34" charset="0"/>
              <a:buChar char="•"/>
            </a:pPr>
            <a:r>
              <a:rPr lang="en-US" dirty="0"/>
              <a:t>i.e. all the species that I mentioned have experienced decreases. These end up causing their associated second and third tier groups to show decreases.</a:t>
            </a:r>
          </a:p>
          <a:p>
            <a:pPr marL="628650" lvl="1" indent="-171450">
              <a:buFont typeface="Arial" panose="020B0604020202020204" pitchFamily="34" charset="0"/>
              <a:buChar char="•"/>
            </a:pPr>
            <a:r>
              <a:rPr lang="en-US" dirty="0"/>
              <a:t>In fact, the only group where decreases aren’t linked to any disturbance habituated birds is the </a:t>
            </a:r>
            <a:r>
              <a:rPr lang="en-US" dirty="0" err="1"/>
              <a:t>Rallidae</a:t>
            </a:r>
            <a:r>
              <a:rPr lang="en-US" dirty="0"/>
              <a:t>.</a:t>
            </a:r>
            <a:endParaRPr lang="en-CA" dirty="0"/>
          </a:p>
        </p:txBody>
      </p:sp>
      <p:sp>
        <p:nvSpPr>
          <p:cNvPr id="4" name="Slide Number Placeholder 3"/>
          <p:cNvSpPr>
            <a:spLocks noGrp="1"/>
          </p:cNvSpPr>
          <p:nvPr>
            <p:ph type="sldNum" sz="quarter" idx="10"/>
          </p:nvPr>
        </p:nvSpPr>
        <p:spPr/>
        <p:txBody>
          <a:bodyPr/>
          <a:lstStyle/>
          <a:p>
            <a:fld id="{15134AA2-7A6D-4DB2-B3AD-5D773F45B98C}" type="slidenum">
              <a:rPr lang="zh-TW" altLang="en-US" smtClean="0"/>
              <a:t>45</a:t>
            </a:fld>
            <a:endParaRPr lang="zh-TW" altLang="en-US"/>
          </a:p>
        </p:txBody>
      </p:sp>
    </p:spTree>
    <p:extLst>
      <p:ext uri="{BB962C8B-B14F-4D97-AF65-F5344CB8AC3E}">
        <p14:creationId xmlns:p14="http://schemas.microsoft.com/office/powerpoint/2010/main" val="21171080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ltLang="zh-TW" dirty="0"/>
              <a:t>Extinct species:</a:t>
            </a:r>
            <a:r>
              <a:rPr lang="en-US" altLang="zh-TW" baseline="0" dirty="0"/>
              <a:t> NORTHERN SPOTTED OWL HAS LIKE 11 LEFT IN BC. They go extinct =&gt; you won’t see their beauty </a:t>
            </a:r>
            <a:r>
              <a:rPr lang="en-US" altLang="zh-TW" baseline="0" dirty="0" err="1"/>
              <a:t>ahhhhhhhhhh</a:t>
            </a:r>
            <a:endParaRPr lang="en-US" altLang="zh-TW" baseline="0" dirty="0"/>
          </a:p>
          <a:p>
            <a:pPr marL="171450" indent="-171450">
              <a:buFontTx/>
              <a:buChar char="-"/>
            </a:pPr>
            <a:r>
              <a:rPr lang="en-US" altLang="zh-TW" dirty="0" err="1"/>
              <a:t>Clergeau</a:t>
            </a:r>
            <a:r>
              <a:rPr lang="en-US" altLang="zh-TW" baseline="0" dirty="0"/>
              <a:t> et al: asked questions like ‘Have you seen birds in </a:t>
            </a:r>
            <a:r>
              <a:rPr lang="en-US" altLang="zh-TW" baseline="0" dirty="0" err="1"/>
              <a:t>neighbourhood</a:t>
            </a:r>
            <a:r>
              <a:rPr lang="en-US" altLang="zh-TW" baseline="0" dirty="0"/>
              <a:t>”, ‘Do you observe them”, “Can you identify </a:t>
            </a:r>
            <a:r>
              <a:rPr lang="en-US" altLang="zh-TW" baseline="0" dirty="0" err="1"/>
              <a:t>indiv</a:t>
            </a:r>
            <a:r>
              <a:rPr lang="en-US" altLang="zh-TW" baseline="0" dirty="0"/>
              <a:t> species”, “Do you try to id them”, “describe them as tame/domestic/wild”, “Do you feed birds”, “Birds disturb/please/both”.</a:t>
            </a:r>
          </a:p>
          <a:p>
            <a:pPr marL="628650" lvl="1" indent="-171450">
              <a:buFontTx/>
              <a:buChar char="-"/>
            </a:pPr>
            <a:r>
              <a:rPr lang="en-US" altLang="zh-TW" baseline="0" dirty="0"/>
              <a:t>Asked them how much they hated common species (starling, herring gull, house sparrow, rock dove)</a:t>
            </a:r>
          </a:p>
          <a:p>
            <a:pPr marL="171450" lvl="0" indent="-171450">
              <a:buFontTx/>
              <a:buChar char="-"/>
            </a:pPr>
            <a:r>
              <a:rPr lang="en-US" altLang="zh-TW" dirty="0"/>
              <a:t>Biological poverty: Seeing below-average levels of native species biodiversity (Turner et al. 2004)</a:t>
            </a:r>
          </a:p>
          <a:p>
            <a:endParaRPr lang="zh-TW" altLang="en-US" dirty="0"/>
          </a:p>
        </p:txBody>
      </p:sp>
      <p:sp>
        <p:nvSpPr>
          <p:cNvPr id="4" name="Slide Number Placeholder 3"/>
          <p:cNvSpPr>
            <a:spLocks noGrp="1"/>
          </p:cNvSpPr>
          <p:nvPr>
            <p:ph type="sldNum" sz="quarter" idx="10"/>
          </p:nvPr>
        </p:nvSpPr>
        <p:spPr/>
        <p:txBody>
          <a:bodyPr/>
          <a:lstStyle/>
          <a:p>
            <a:fld id="{15134AA2-7A6D-4DB2-B3AD-5D773F45B98C}" type="slidenum">
              <a:rPr lang="zh-TW" altLang="en-US" smtClean="0"/>
              <a:t>46</a:t>
            </a:fld>
            <a:endParaRPr lang="zh-TW" altLang="en-US"/>
          </a:p>
        </p:txBody>
      </p:sp>
    </p:spTree>
    <p:extLst>
      <p:ext uri="{BB962C8B-B14F-4D97-AF65-F5344CB8AC3E}">
        <p14:creationId xmlns:p14="http://schemas.microsoft.com/office/powerpoint/2010/main" val="3240539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When I say “Parks can sustain species” I don’t mean all of them can b/c it depends on other factors like size and the makeup of buildings all around it. </a:t>
            </a:r>
          </a:p>
        </p:txBody>
      </p:sp>
      <p:sp>
        <p:nvSpPr>
          <p:cNvPr id="4" name="Slide Number Placeholder 3"/>
          <p:cNvSpPr>
            <a:spLocks noGrp="1"/>
          </p:cNvSpPr>
          <p:nvPr>
            <p:ph type="sldNum" sz="quarter" idx="10"/>
          </p:nvPr>
        </p:nvSpPr>
        <p:spPr/>
        <p:txBody>
          <a:bodyPr/>
          <a:lstStyle/>
          <a:p>
            <a:fld id="{15134AA2-7A6D-4DB2-B3AD-5D773F45B98C}" type="slidenum">
              <a:rPr lang="zh-TW" altLang="en-US" smtClean="0"/>
              <a:t>4</a:t>
            </a:fld>
            <a:endParaRPr lang="zh-TW" altLang="en-US"/>
          </a:p>
        </p:txBody>
      </p:sp>
    </p:spTree>
    <p:extLst>
      <p:ext uri="{BB962C8B-B14F-4D97-AF65-F5344CB8AC3E}">
        <p14:creationId xmlns:p14="http://schemas.microsoft.com/office/powerpoint/2010/main" val="2638593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ltLang="zh-TW" baseline="0" dirty="0"/>
              <a:t>If you’re wondering what a good example of an urban park would be, here’s Stanley Park.</a:t>
            </a:r>
          </a:p>
        </p:txBody>
      </p:sp>
      <p:sp>
        <p:nvSpPr>
          <p:cNvPr id="4" name="Slide Number Placeholder 3"/>
          <p:cNvSpPr>
            <a:spLocks noGrp="1"/>
          </p:cNvSpPr>
          <p:nvPr>
            <p:ph type="sldNum" sz="quarter" idx="10"/>
          </p:nvPr>
        </p:nvSpPr>
        <p:spPr/>
        <p:txBody>
          <a:bodyPr/>
          <a:lstStyle/>
          <a:p>
            <a:fld id="{15134AA2-7A6D-4DB2-B3AD-5D773F45B98C}" type="slidenum">
              <a:rPr lang="zh-TW" altLang="en-US" smtClean="0"/>
              <a:t>5</a:t>
            </a:fld>
            <a:endParaRPr lang="zh-TW" altLang="en-US"/>
          </a:p>
        </p:txBody>
      </p:sp>
    </p:spTree>
    <p:extLst>
      <p:ext uri="{BB962C8B-B14F-4D97-AF65-F5344CB8AC3E}">
        <p14:creationId xmlns:p14="http://schemas.microsoft.com/office/powerpoint/2010/main" val="3255263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ltLang="zh-TW" dirty="0"/>
              <a:t>Greater</a:t>
            </a:r>
            <a:r>
              <a:rPr lang="en-US" altLang="zh-TW" baseline="0" dirty="0"/>
              <a:t> Vancouver Watershed, English Bay + </a:t>
            </a:r>
            <a:r>
              <a:rPr lang="en-US" altLang="zh-TW" baseline="0" dirty="0" err="1"/>
              <a:t>Burrard</a:t>
            </a:r>
            <a:r>
              <a:rPr lang="en-US" altLang="zh-TW" baseline="0" dirty="0"/>
              <a:t> Inlet, &amp; Fraser River Estuary are all IBAs according to </a:t>
            </a:r>
            <a:r>
              <a:rPr lang="en-US" altLang="zh-TW" baseline="0" dirty="0" err="1"/>
              <a:t>BirdLife</a:t>
            </a:r>
            <a:r>
              <a:rPr lang="en-US" altLang="zh-TW" baseline="0" dirty="0"/>
              <a:t> International. </a:t>
            </a:r>
          </a:p>
          <a:p>
            <a:pPr marL="171450" indent="-171450">
              <a:buFontTx/>
              <a:buChar char="-"/>
            </a:pPr>
            <a:r>
              <a:rPr lang="en-CA" altLang="zh-TW" sz="1200" b="0" i="0" u="none" strike="noStrike" kern="1200" baseline="0" dirty="0">
                <a:solidFill>
                  <a:schemeClr val="tx1"/>
                </a:solidFill>
                <a:latin typeface="+mn-lt"/>
                <a:ea typeface="+mn-ea"/>
                <a:cs typeface="+mn-cs"/>
              </a:rPr>
              <a:t>Pacific Flyway, a route stretching from the Alaskan Arctic to the southernmost tip of South America that is taken by millions of migratory birds each year </a:t>
            </a:r>
          </a:p>
          <a:p>
            <a:pPr marL="171450" indent="-171450">
              <a:buFontTx/>
              <a:buChar char="-"/>
            </a:pPr>
            <a:r>
              <a:rPr lang="en-CA" altLang="zh-TW" sz="1200" b="0" i="0" u="none" strike="noStrike" kern="1200" baseline="0" dirty="0">
                <a:solidFill>
                  <a:schemeClr val="tx1"/>
                </a:solidFill>
                <a:latin typeface="+mn-lt"/>
                <a:ea typeface="+mn-ea"/>
                <a:cs typeface="+mn-cs"/>
              </a:rPr>
              <a:t>Also East Atlantic, Mediterranean, West Asian-East African, Central Asia, East Asian-Australian, West Pacific. 10 flyways in total (check out extra slides)</a:t>
            </a:r>
          </a:p>
        </p:txBody>
      </p:sp>
      <p:sp>
        <p:nvSpPr>
          <p:cNvPr id="4" name="Slide Number Placeholder 3"/>
          <p:cNvSpPr>
            <a:spLocks noGrp="1"/>
          </p:cNvSpPr>
          <p:nvPr>
            <p:ph type="sldNum" sz="quarter" idx="10"/>
          </p:nvPr>
        </p:nvSpPr>
        <p:spPr/>
        <p:txBody>
          <a:bodyPr/>
          <a:lstStyle/>
          <a:p>
            <a:fld id="{15134AA2-7A6D-4DB2-B3AD-5D773F45B98C}" type="slidenum">
              <a:rPr lang="zh-TW" altLang="en-US" smtClean="0"/>
              <a:t>6</a:t>
            </a:fld>
            <a:endParaRPr lang="zh-TW" altLang="en-US"/>
          </a:p>
        </p:txBody>
      </p:sp>
    </p:spTree>
    <p:extLst>
      <p:ext uri="{BB962C8B-B14F-4D97-AF65-F5344CB8AC3E}">
        <p14:creationId xmlns:p14="http://schemas.microsoft.com/office/powerpoint/2010/main" val="7484145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ltLang="zh-TW" dirty="0"/>
              <a:t>Stanley Park also has the Dining </a:t>
            </a:r>
            <a:r>
              <a:rPr lang="en-US" altLang="zh-TW" dirty="0" err="1"/>
              <a:t>Pavillion</a:t>
            </a:r>
            <a:r>
              <a:rPr lang="en-US" altLang="zh-TW" dirty="0"/>
              <a:t> =&gt; SPES</a:t>
            </a:r>
            <a:endParaRPr lang="zh-TW" altLang="en-US" dirty="0"/>
          </a:p>
        </p:txBody>
      </p:sp>
      <p:sp>
        <p:nvSpPr>
          <p:cNvPr id="4" name="Slide Number Placeholder 3"/>
          <p:cNvSpPr>
            <a:spLocks noGrp="1"/>
          </p:cNvSpPr>
          <p:nvPr>
            <p:ph type="sldNum" sz="quarter" idx="10"/>
          </p:nvPr>
        </p:nvSpPr>
        <p:spPr/>
        <p:txBody>
          <a:bodyPr/>
          <a:lstStyle/>
          <a:p>
            <a:fld id="{15134AA2-7A6D-4DB2-B3AD-5D773F45B98C}" type="slidenum">
              <a:rPr lang="zh-TW" altLang="en-US" smtClean="0"/>
              <a:t>7</a:t>
            </a:fld>
            <a:endParaRPr lang="zh-TW" altLang="en-US"/>
          </a:p>
        </p:txBody>
      </p:sp>
    </p:spTree>
    <p:extLst>
      <p:ext uri="{BB962C8B-B14F-4D97-AF65-F5344CB8AC3E}">
        <p14:creationId xmlns:p14="http://schemas.microsoft.com/office/powerpoint/2010/main" val="2607570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I collaborated w/ the SPES in order to answer this question.</a:t>
            </a:r>
          </a:p>
          <a:p>
            <a:r>
              <a:rPr lang="en-US" altLang="zh-TW" dirty="0"/>
              <a:t>To get more specific in this, you’ll need some more background (check Worcester 2011, heh)</a:t>
            </a:r>
            <a:endParaRPr lang="zh-TW" altLang="en-US" dirty="0"/>
          </a:p>
        </p:txBody>
      </p:sp>
      <p:sp>
        <p:nvSpPr>
          <p:cNvPr id="4" name="Slide Number Placeholder 3"/>
          <p:cNvSpPr>
            <a:spLocks noGrp="1"/>
          </p:cNvSpPr>
          <p:nvPr>
            <p:ph type="sldNum" sz="quarter" idx="10"/>
          </p:nvPr>
        </p:nvSpPr>
        <p:spPr/>
        <p:txBody>
          <a:bodyPr/>
          <a:lstStyle/>
          <a:p>
            <a:fld id="{15134AA2-7A6D-4DB2-B3AD-5D773F45B98C}" type="slidenum">
              <a:rPr lang="zh-TW" altLang="en-US" smtClean="0"/>
              <a:t>8</a:t>
            </a:fld>
            <a:endParaRPr lang="zh-TW" altLang="en-US"/>
          </a:p>
        </p:txBody>
      </p:sp>
    </p:spTree>
    <p:extLst>
      <p:ext uri="{BB962C8B-B14F-4D97-AF65-F5344CB8AC3E}">
        <p14:creationId xmlns:p14="http://schemas.microsoft.com/office/powerpoint/2010/main" val="1154823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So basically, SPES + BCIT people have been doing bird surveys along the Seawall for a while now. Worcester (2011) compared data collected between 2001 and 2002 to data collected between 2010 and 2011. </a:t>
            </a:r>
          </a:p>
          <a:p>
            <a:r>
              <a:rPr lang="en-US" altLang="zh-TW" dirty="0"/>
              <a:t>TWO DIFFERENT PERIODS OF TIME.</a:t>
            </a:r>
          </a:p>
          <a:p>
            <a:r>
              <a:rPr lang="en-US" altLang="zh-TW" dirty="0"/>
              <a:t>-------------------------------------------</a:t>
            </a:r>
          </a:p>
          <a:p>
            <a:r>
              <a:rPr lang="en-US" altLang="zh-TW" dirty="0"/>
              <a:t>Disturbances can mess up the resting and feeding periods for these fish-eaters.</a:t>
            </a:r>
          </a:p>
          <a:p>
            <a:r>
              <a:rPr lang="en-US" altLang="zh-TW" dirty="0"/>
              <a:t>Cormorants increase in abundance b/c they’re habituated to disturbances. For reference, Canada geese also experienced an increase in abundance.</a:t>
            </a:r>
          </a:p>
          <a:p>
            <a:endParaRPr lang="en-US" altLang="zh-TW" dirty="0"/>
          </a:p>
          <a:p>
            <a:endParaRPr lang="en-US" altLang="zh-TW" dirty="0"/>
          </a:p>
        </p:txBody>
      </p:sp>
      <p:sp>
        <p:nvSpPr>
          <p:cNvPr id="4" name="Slide Number Placeholder 3"/>
          <p:cNvSpPr>
            <a:spLocks noGrp="1"/>
          </p:cNvSpPr>
          <p:nvPr>
            <p:ph type="sldNum" sz="quarter" idx="10"/>
          </p:nvPr>
        </p:nvSpPr>
        <p:spPr/>
        <p:txBody>
          <a:bodyPr/>
          <a:lstStyle/>
          <a:p>
            <a:fld id="{15134AA2-7A6D-4DB2-B3AD-5D773F45B98C}" type="slidenum">
              <a:rPr lang="zh-TW" altLang="en-US" smtClean="0"/>
              <a:t>9</a:t>
            </a:fld>
            <a:endParaRPr lang="zh-TW" altLang="en-US"/>
          </a:p>
        </p:txBody>
      </p:sp>
    </p:spTree>
    <p:extLst>
      <p:ext uri="{BB962C8B-B14F-4D97-AF65-F5344CB8AC3E}">
        <p14:creationId xmlns:p14="http://schemas.microsoft.com/office/powerpoint/2010/main" val="714337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TW"/>
              <a:t>Click to edit Master title style</a:t>
            </a:r>
            <a:endParaRPr lang="zh-TW"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zh-TW" altLang="en-US"/>
          </a:p>
        </p:txBody>
      </p:sp>
      <p:sp>
        <p:nvSpPr>
          <p:cNvPr id="4" name="Date Placeholder 3"/>
          <p:cNvSpPr>
            <a:spLocks noGrp="1"/>
          </p:cNvSpPr>
          <p:nvPr>
            <p:ph type="dt" sz="half" idx="10"/>
          </p:nvPr>
        </p:nvSpPr>
        <p:spPr/>
        <p:txBody>
          <a:bodyPr/>
          <a:lstStyle/>
          <a:p>
            <a:fld id="{96DFF08F-DC6B-4601-B491-B0F83F6DD2DA}" type="datetimeFigureOut">
              <a:rPr lang="en-US" smtClean="0"/>
              <a:t>7/24/2017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009654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zh-TW" altLang="en-US"/>
          </a:p>
        </p:txBody>
      </p:sp>
      <p:sp>
        <p:nvSpPr>
          <p:cNvPr id="3" name="Vertical Text Placeholder 2"/>
          <p:cNvSpPr>
            <a:spLocks noGrp="1"/>
          </p:cNvSpPr>
          <p:nvPr>
            <p:ph type="body" orient="vert" idx="1"/>
          </p:nvPr>
        </p:nvSpPr>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Date Placeholder 3"/>
          <p:cNvSpPr>
            <a:spLocks noGrp="1"/>
          </p:cNvSpPr>
          <p:nvPr>
            <p:ph type="dt" sz="half" idx="10"/>
          </p:nvPr>
        </p:nvSpPr>
        <p:spPr/>
        <p:txBody>
          <a:bodyPr/>
          <a:lstStyle/>
          <a:p>
            <a:fld id="{96DFF08F-DC6B-4601-B491-B0F83F6DD2DA}" type="datetimeFigureOut">
              <a:rPr lang="en-US" smtClean="0"/>
              <a:t>7/24/2017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702941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TW"/>
              <a:t>Click to edit Master title style</a:t>
            </a:r>
            <a:endParaRPr lang="zh-TW"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Date Placeholder 3"/>
          <p:cNvSpPr>
            <a:spLocks noGrp="1"/>
          </p:cNvSpPr>
          <p:nvPr>
            <p:ph type="dt" sz="half" idx="10"/>
          </p:nvPr>
        </p:nvSpPr>
        <p:spPr/>
        <p:txBody>
          <a:bodyPr/>
          <a:lstStyle/>
          <a:p>
            <a:fld id="{96DFF08F-DC6B-4601-B491-B0F83F6DD2DA}" type="datetimeFigureOut">
              <a:rPr lang="en-US" smtClean="0"/>
              <a:t>7/24/2017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27992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zh-TW" altLang="en-US"/>
          </a:p>
        </p:txBody>
      </p:sp>
      <p:sp>
        <p:nvSpPr>
          <p:cNvPr id="3" name="Content Placeholder 2"/>
          <p:cNvSpPr>
            <a:spLocks noGrp="1"/>
          </p:cNvSpPr>
          <p:nvPr>
            <p:ph idx="1"/>
          </p:nvPr>
        </p:nvSpPr>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Date Placeholder 3"/>
          <p:cNvSpPr>
            <a:spLocks noGrp="1"/>
          </p:cNvSpPr>
          <p:nvPr>
            <p:ph type="dt" sz="half" idx="10"/>
          </p:nvPr>
        </p:nvSpPr>
        <p:spPr/>
        <p:txBody>
          <a:bodyPr/>
          <a:lstStyle/>
          <a:p>
            <a:fld id="{96DFF08F-DC6B-4601-B491-B0F83F6DD2DA}" type="datetimeFigureOut">
              <a:rPr lang="en-US" smtClean="0"/>
              <a:t>7/24/2017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24061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TW"/>
              <a:t>Click to edit Master title style</a:t>
            </a:r>
            <a:endParaRPr lang="zh-TW"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TW"/>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7/24/2017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31863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zh-TW"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Date Placeholder 4"/>
          <p:cNvSpPr>
            <a:spLocks noGrp="1"/>
          </p:cNvSpPr>
          <p:nvPr>
            <p:ph type="dt" sz="half" idx="10"/>
          </p:nvPr>
        </p:nvSpPr>
        <p:spPr/>
        <p:txBody>
          <a:bodyPr/>
          <a:lstStyle/>
          <a:p>
            <a:fld id="{96DFF08F-DC6B-4601-B491-B0F83F6DD2DA}" type="datetimeFigureOut">
              <a:rPr lang="en-US" smtClean="0"/>
              <a:t>7/24/2017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868019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TW"/>
              <a:t>Click to edit Master title style</a:t>
            </a:r>
            <a:endParaRPr lang="zh-TW"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Date Placeholder 6"/>
          <p:cNvSpPr>
            <a:spLocks noGrp="1"/>
          </p:cNvSpPr>
          <p:nvPr>
            <p:ph type="dt" sz="half" idx="10"/>
          </p:nvPr>
        </p:nvSpPr>
        <p:spPr/>
        <p:txBody>
          <a:bodyPr/>
          <a:lstStyle/>
          <a:p>
            <a:fld id="{96DFF08F-DC6B-4601-B491-B0F83F6DD2DA}" type="datetimeFigureOut">
              <a:rPr lang="en-US" smtClean="0"/>
              <a:t>7/24/2017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99386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zh-TW" altLang="en-US"/>
          </a:p>
        </p:txBody>
      </p:sp>
      <p:sp>
        <p:nvSpPr>
          <p:cNvPr id="3" name="Date Placeholder 2"/>
          <p:cNvSpPr>
            <a:spLocks noGrp="1"/>
          </p:cNvSpPr>
          <p:nvPr>
            <p:ph type="dt" sz="half" idx="10"/>
          </p:nvPr>
        </p:nvSpPr>
        <p:spPr/>
        <p:txBody>
          <a:bodyPr/>
          <a:lstStyle/>
          <a:p>
            <a:fld id="{96DFF08F-DC6B-4601-B491-B0F83F6DD2DA}" type="datetimeFigureOut">
              <a:rPr lang="en-US" smtClean="0"/>
              <a:t>7/24/2017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044108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smtClean="0"/>
              <a:t>7/24/2017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07905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TW"/>
              <a:t>Click to edit Master title style</a:t>
            </a:r>
            <a:endParaRPr lang="zh-TW"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7/24/2017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804962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TW"/>
              <a:t>Click to edit Master title style</a:t>
            </a:r>
            <a:endParaRPr lang="zh-TW"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7/24/2017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45660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TW"/>
              <a:t>Click to edit Master title style</a:t>
            </a:r>
            <a:endParaRPr lang="zh-TW"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DFF08F-DC6B-4601-B491-B0F83F6DD2DA}" type="datetimeFigureOut">
              <a:rPr lang="en-US" smtClean="0"/>
              <a:pPr/>
              <a:t>7/24/2017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14312166"/>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6.jpg"/><Relationship Id="rId5" Type="http://schemas.openxmlformats.org/officeDocument/2006/relationships/image" Target="../media/image25.jpeg"/><Relationship Id="rId4" Type="http://schemas.openxmlformats.org/officeDocument/2006/relationships/image" Target="../media/image24.jpe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4.jpg"/><Relationship Id="rId7"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jpeg"/></Relationships>
</file>

<file path=ppt/slides/_rels/slide2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2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2.jpg"/><Relationship Id="rId4" Type="http://schemas.openxmlformats.org/officeDocument/2006/relationships/image" Target="../media/image21.jpg"/></Relationships>
</file>

<file path=ppt/slides/_rels/slide31.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7.jpg"/></Relationships>
</file>

<file path=ppt/slides/_rels/slide36.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8.jpeg"/><Relationship Id="rId7" Type="http://schemas.openxmlformats.org/officeDocument/2006/relationships/image" Target="../media/image62.jpe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61.jpg"/><Relationship Id="rId5" Type="http://schemas.openxmlformats.org/officeDocument/2006/relationships/image" Target="../media/image60.jpg"/><Relationship Id="rId4" Type="http://schemas.openxmlformats.org/officeDocument/2006/relationships/image" Target="../media/image59.jpg"/></Relationships>
</file>

<file path=ppt/slides/_rels/slide38.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chart" Target="../charts/chart8.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66.jpg"/></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1.jpg"/></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6.jp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jpg"/><Relationship Id="rId7"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jpg"/><Relationship Id="rId4"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12678"/>
            <a:ext cx="12192000" cy="9144001"/>
          </a:xfrm>
          <a:prstGeom prst="rect">
            <a:avLst/>
          </a:prstGeom>
        </p:spPr>
      </p:pic>
      <p:sp>
        <p:nvSpPr>
          <p:cNvPr id="2" name="Title 1"/>
          <p:cNvSpPr>
            <a:spLocks noGrp="1"/>
          </p:cNvSpPr>
          <p:nvPr>
            <p:ph type="ctrTitle"/>
          </p:nvPr>
        </p:nvSpPr>
        <p:spPr>
          <a:xfrm>
            <a:off x="1524000" y="-759354"/>
            <a:ext cx="9144000" cy="3136739"/>
          </a:xfrm>
        </p:spPr>
        <p:txBody>
          <a:bodyPr>
            <a:normAutofit/>
          </a:bodyPr>
          <a:lstStyle/>
          <a:p>
            <a:r>
              <a:rPr lang="en-US" altLang="zh-TW" b="1" dirty="0">
                <a:ln w="19050">
                  <a:solidFill>
                    <a:schemeClr val="tx1"/>
                  </a:solidFill>
                </a:ln>
                <a:solidFill>
                  <a:schemeClr val="bg1"/>
                </a:solidFill>
              </a:rPr>
              <a:t>An Analysis of Bird Population Trends in Stanley Park</a:t>
            </a:r>
            <a:endParaRPr lang="zh-TW" altLang="en-US" b="1" dirty="0">
              <a:ln w="19050">
                <a:solidFill>
                  <a:schemeClr val="tx1"/>
                </a:solidFill>
              </a:ln>
              <a:solidFill>
                <a:schemeClr val="bg1"/>
              </a:solidFill>
            </a:endParaRPr>
          </a:p>
        </p:txBody>
      </p:sp>
      <p:sp>
        <p:nvSpPr>
          <p:cNvPr id="3" name="Subtitle 2"/>
          <p:cNvSpPr>
            <a:spLocks noGrp="1"/>
          </p:cNvSpPr>
          <p:nvPr>
            <p:ph type="subTitle" idx="1"/>
          </p:nvPr>
        </p:nvSpPr>
        <p:spPr>
          <a:xfrm>
            <a:off x="1524000" y="4275166"/>
            <a:ext cx="9144000" cy="2195771"/>
          </a:xfrm>
        </p:spPr>
        <p:txBody>
          <a:bodyPr>
            <a:noAutofit/>
          </a:bodyPr>
          <a:lstStyle/>
          <a:p>
            <a:r>
              <a:rPr lang="en-US" altLang="zh-TW" sz="2800" b="1" dirty="0">
                <a:ln w="12700">
                  <a:solidFill>
                    <a:schemeClr val="tx1"/>
                  </a:solidFill>
                </a:ln>
                <a:solidFill>
                  <a:schemeClr val="bg1"/>
                </a:solidFill>
              </a:rPr>
              <a:t>Paul Chiu</a:t>
            </a:r>
          </a:p>
          <a:p>
            <a:r>
              <a:rPr lang="en-US" altLang="zh-TW" sz="2800" b="1" dirty="0">
                <a:ln w="12700">
                  <a:solidFill>
                    <a:schemeClr val="tx1"/>
                  </a:solidFill>
                </a:ln>
                <a:solidFill>
                  <a:schemeClr val="bg1"/>
                </a:solidFill>
              </a:rPr>
              <a:t>Supervised by Dr. Jill Jankowski</a:t>
            </a:r>
          </a:p>
          <a:p>
            <a:r>
              <a:rPr lang="en-US" altLang="zh-TW" sz="2800" b="1" dirty="0">
                <a:ln w="12700">
                  <a:solidFill>
                    <a:schemeClr val="tx1"/>
                  </a:solidFill>
                </a:ln>
                <a:solidFill>
                  <a:schemeClr val="bg1"/>
                </a:solidFill>
              </a:rPr>
              <a:t>In collaboration with Maria Egerton &amp; Vanessa Smith (Stanley Park Ecology Society)</a:t>
            </a:r>
          </a:p>
          <a:p>
            <a:r>
              <a:rPr lang="en-US" altLang="zh-TW" sz="2800" b="1" dirty="0">
                <a:ln w="12700">
                  <a:solidFill>
                    <a:schemeClr val="tx1"/>
                  </a:solidFill>
                </a:ln>
                <a:solidFill>
                  <a:schemeClr val="bg1"/>
                </a:solidFill>
              </a:rPr>
              <a:t>June 25, 2017</a:t>
            </a:r>
            <a:endParaRPr lang="zh-TW" altLang="en-US" sz="2800" b="1" dirty="0">
              <a:ln w="12700">
                <a:solidFill>
                  <a:schemeClr val="tx1"/>
                </a:solidFill>
              </a:ln>
              <a:solidFill>
                <a:schemeClr val="bg1"/>
              </a:solidFill>
            </a:endParaRPr>
          </a:p>
        </p:txBody>
      </p:sp>
    </p:spTree>
    <p:extLst>
      <p:ext uri="{BB962C8B-B14F-4D97-AF65-F5344CB8AC3E}">
        <p14:creationId xmlns:p14="http://schemas.microsoft.com/office/powerpoint/2010/main" val="1493788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63" y="435316"/>
            <a:ext cx="7362739" cy="5966245"/>
          </a:xfrm>
          <a:prstGeom prst="rect">
            <a:avLst/>
          </a:prstGeom>
        </p:spPr>
      </p:pic>
      <p:sp>
        <p:nvSpPr>
          <p:cNvPr id="7" name="Right Arrow 6"/>
          <p:cNvSpPr/>
          <p:nvPr/>
        </p:nvSpPr>
        <p:spPr>
          <a:xfrm rot="11735503">
            <a:off x="3688370" y="5349607"/>
            <a:ext cx="4036098" cy="600364"/>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Right Arrow 7"/>
          <p:cNvSpPr/>
          <p:nvPr/>
        </p:nvSpPr>
        <p:spPr>
          <a:xfrm rot="9255054">
            <a:off x="3887782" y="1817392"/>
            <a:ext cx="3893928" cy="600364"/>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050" name="Picture 2" descr="https://www.vancouvertrails.com/images/photos/stanley-park-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8384" y="91802"/>
            <a:ext cx="4435514" cy="332663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9439886" y="3049106"/>
            <a:ext cx="2704012" cy="369332"/>
          </a:xfrm>
          <a:prstGeom prst="rect">
            <a:avLst/>
          </a:prstGeom>
          <a:noFill/>
        </p:spPr>
        <p:txBody>
          <a:bodyPr wrap="square" rtlCol="0">
            <a:spAutoFit/>
          </a:bodyPr>
          <a:lstStyle/>
          <a:p>
            <a:r>
              <a:rPr lang="en-US" altLang="zh-TW" dirty="0">
                <a:solidFill>
                  <a:schemeClr val="bg1"/>
                </a:solidFill>
              </a:rPr>
              <a:t>Photo: Vancouver Trails</a:t>
            </a:r>
            <a:endParaRPr lang="zh-TW" altLang="en-US" dirty="0">
              <a:solidFill>
                <a:schemeClr val="bg1"/>
              </a:solidFill>
            </a:endParaRPr>
          </a:p>
        </p:txBody>
      </p:sp>
      <p:pic>
        <p:nvPicPr>
          <p:cNvPr id="2052" name="Picture 4" descr="https://media-cdn.tripadvisor.com/media/photo-s/01/59/1e/97/lost-lagoon-stanley-park.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08384" y="3538553"/>
            <a:ext cx="4431299" cy="331944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580410" y="6470721"/>
            <a:ext cx="2704012" cy="369332"/>
          </a:xfrm>
          <a:prstGeom prst="rect">
            <a:avLst/>
          </a:prstGeom>
          <a:noFill/>
        </p:spPr>
        <p:txBody>
          <a:bodyPr wrap="square" rtlCol="0">
            <a:spAutoFit/>
          </a:bodyPr>
          <a:lstStyle/>
          <a:p>
            <a:r>
              <a:rPr lang="en-US" altLang="zh-TW" dirty="0">
                <a:solidFill>
                  <a:schemeClr val="bg1"/>
                </a:solidFill>
              </a:rPr>
              <a:t>Photo: </a:t>
            </a:r>
            <a:r>
              <a:rPr lang="en-US" altLang="zh-TW" dirty="0" err="1">
                <a:solidFill>
                  <a:schemeClr val="bg1"/>
                </a:solidFill>
              </a:rPr>
              <a:t>Tripadvisor</a:t>
            </a:r>
            <a:endParaRPr lang="zh-TW" altLang="en-US" dirty="0">
              <a:solidFill>
                <a:schemeClr val="bg1"/>
              </a:solidFill>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0880" y="2020649"/>
            <a:ext cx="5151120" cy="3035808"/>
          </a:xfrm>
          <a:prstGeom prst="rect">
            <a:avLst/>
          </a:prstGeom>
        </p:spPr>
      </p:pic>
      <p:sp>
        <p:nvSpPr>
          <p:cNvPr id="9" name="TextBox 8"/>
          <p:cNvSpPr txBox="1"/>
          <p:nvPr/>
        </p:nvSpPr>
        <p:spPr>
          <a:xfrm>
            <a:off x="7040880" y="4687125"/>
            <a:ext cx="2114550" cy="369332"/>
          </a:xfrm>
          <a:prstGeom prst="rect">
            <a:avLst/>
          </a:prstGeom>
          <a:noFill/>
        </p:spPr>
        <p:txBody>
          <a:bodyPr wrap="square" rtlCol="0">
            <a:spAutoFit/>
          </a:bodyPr>
          <a:lstStyle/>
          <a:p>
            <a:r>
              <a:rPr lang="en-US" altLang="zh-TW" dirty="0">
                <a:solidFill>
                  <a:schemeClr val="bg1"/>
                </a:solidFill>
              </a:rPr>
              <a:t>Photo: Ted McGrath</a:t>
            </a:r>
            <a:endParaRPr lang="zh-TW" altLang="en-US" dirty="0">
              <a:solidFill>
                <a:schemeClr val="bg1"/>
              </a:solidFill>
            </a:endParaRPr>
          </a:p>
        </p:txBody>
      </p:sp>
    </p:spTree>
    <p:extLst>
      <p:ext uri="{BB962C8B-B14F-4D97-AF65-F5344CB8AC3E}">
        <p14:creationId xmlns:p14="http://schemas.microsoft.com/office/powerpoint/2010/main" val="396054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1" presetClass="entr" presetSubtype="0"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p:bldP spid="11"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en-US" altLang="zh-TW" sz="3600" b="1" dirty="0"/>
              <a:t>Methods</a:t>
            </a:r>
            <a:endParaRPr lang="zh-TW" altLang="en-US" sz="3600" b="1" dirty="0"/>
          </a:p>
        </p:txBody>
      </p:sp>
      <p:sp>
        <p:nvSpPr>
          <p:cNvPr id="3" name="Content Placeholder 2"/>
          <p:cNvSpPr>
            <a:spLocks noGrp="1"/>
          </p:cNvSpPr>
          <p:nvPr>
            <p:ph idx="1"/>
          </p:nvPr>
        </p:nvSpPr>
        <p:spPr>
          <a:xfrm>
            <a:off x="838200" y="924345"/>
            <a:ext cx="10515600" cy="3349271"/>
          </a:xfrm>
        </p:spPr>
        <p:txBody>
          <a:bodyPr>
            <a:normAutofit/>
          </a:bodyPr>
          <a:lstStyle/>
          <a:p>
            <a:r>
              <a:rPr lang="en-US" altLang="zh-TW" dirty="0"/>
              <a:t>Analyses were performed on four tiers</a:t>
            </a:r>
          </a:p>
          <a:p>
            <a:r>
              <a:rPr lang="en-US" altLang="zh-TW" dirty="0"/>
              <a:t>First tier: All birds in general</a:t>
            </a:r>
          </a:p>
          <a:p>
            <a:r>
              <a:rPr lang="en-US" altLang="zh-TW" dirty="0"/>
              <a:t>Second tier: Seven main taxonomic groups</a:t>
            </a:r>
          </a:p>
          <a:p>
            <a:r>
              <a:rPr lang="en-US" altLang="zh-TW" dirty="0"/>
              <a:t>Third tier: Split the seven main groups</a:t>
            </a:r>
          </a:p>
          <a:p>
            <a:r>
              <a:rPr lang="en-US" altLang="zh-TW" dirty="0"/>
              <a:t>Fourth tier: Each individual species</a:t>
            </a:r>
          </a:p>
          <a:p>
            <a:endParaRPr lang="zh-TW" altLang="en-US" b="1" dirty="0"/>
          </a:p>
        </p:txBody>
      </p:sp>
      <p:pic>
        <p:nvPicPr>
          <p:cNvPr id="3076" name="Picture 4" descr="https://www.charleyharperprints.com/wp-content/uploads/shopp/Wings%20of%20the%20World_n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9666" y="370144"/>
            <a:ext cx="4277032" cy="60317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639666" y="6401855"/>
            <a:ext cx="1932037" cy="369332"/>
          </a:xfrm>
          <a:prstGeom prst="rect">
            <a:avLst/>
          </a:prstGeom>
          <a:noFill/>
        </p:spPr>
        <p:txBody>
          <a:bodyPr wrap="square" rtlCol="0">
            <a:spAutoFit/>
          </a:bodyPr>
          <a:lstStyle/>
          <a:p>
            <a:r>
              <a:rPr lang="en-CA" dirty="0"/>
              <a:t>By Charley Harper</a:t>
            </a:r>
          </a:p>
        </p:txBody>
      </p:sp>
      <p:pic>
        <p:nvPicPr>
          <p:cNvPr id="3080" name="Picture 8" descr="https://s-media-cache-ak0.pinimg.com/originals/2b/ec/8f/2bec8f2ef8fe8e70e0f56267dc8605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5523" y="62617"/>
            <a:ext cx="4431175" cy="664676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www.songbirdgarden.com/store/prodimages/IFSCGB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3357" y="440427"/>
            <a:ext cx="3815505" cy="5891142"/>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http://d2fbmjy3x0sdua.cloudfront.net/cdn/farfuture/rEzParLvmlj3Ydr6PYHy_UlSDDYaece0GqCBq9RyCBA/mtime:1486671989/sites/default/files/styles/hero_cover_bird_page/public/Bufflehead_RayMorris_FlickrCC.jpg?itok=APP8oTg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6128" y="3359219"/>
            <a:ext cx="5220929" cy="34414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380271" y="3385999"/>
            <a:ext cx="1946787" cy="646331"/>
          </a:xfrm>
          <a:prstGeom prst="rect">
            <a:avLst/>
          </a:prstGeom>
          <a:noFill/>
        </p:spPr>
        <p:txBody>
          <a:bodyPr wrap="square" rtlCol="0">
            <a:spAutoFit/>
          </a:bodyPr>
          <a:lstStyle/>
          <a:p>
            <a:pPr algn="r"/>
            <a:r>
              <a:rPr lang="en-CA" dirty="0">
                <a:solidFill>
                  <a:schemeClr val="bg1"/>
                </a:solidFill>
              </a:rPr>
              <a:t>Bufflehead</a:t>
            </a:r>
          </a:p>
          <a:p>
            <a:pPr algn="r"/>
            <a:r>
              <a:rPr lang="en-CA" dirty="0">
                <a:solidFill>
                  <a:schemeClr val="bg1"/>
                </a:solidFill>
              </a:rPr>
              <a:t>Photo: Ray Morris</a:t>
            </a:r>
          </a:p>
        </p:txBody>
      </p:sp>
    </p:spTree>
    <p:extLst>
      <p:ext uri="{BB962C8B-B14F-4D97-AF65-F5344CB8AC3E}">
        <p14:creationId xmlns:p14="http://schemas.microsoft.com/office/powerpoint/2010/main" val="2223869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3076"/>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4"/>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308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3080"/>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30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8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s://a4-images.myspacecdn.com/images03/32/fc9cd07f6c744f569d59ce951c10cfe3/600x6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057" y="884902"/>
            <a:ext cx="3893575" cy="38935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03056" y="4940709"/>
            <a:ext cx="3893576" cy="646331"/>
          </a:xfrm>
          <a:prstGeom prst="rect">
            <a:avLst/>
          </a:prstGeom>
          <a:noFill/>
        </p:spPr>
        <p:txBody>
          <a:bodyPr wrap="square" rtlCol="0">
            <a:spAutoFit/>
          </a:bodyPr>
          <a:lstStyle/>
          <a:p>
            <a:pPr algn="ctr"/>
            <a:r>
              <a:rPr lang="en-CA" sz="3600" b="1" dirty="0"/>
              <a:t>Abundance</a:t>
            </a:r>
          </a:p>
        </p:txBody>
      </p:sp>
      <p:pic>
        <p:nvPicPr>
          <p:cNvPr id="12292" name="Picture 4" descr="http://img.clipartall.com/cute-blue-bird-clip-art-free-clip-art-cartoon-bird-clipart-4621_451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737" y="1807341"/>
            <a:ext cx="1408484" cy="13749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img.clipartall.com/cute-blue-bird-clip-art-free-clip-art-cartoon-bird-clipart-4621_451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4031" y="1807341"/>
            <a:ext cx="1408484" cy="13749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img.clipartall.com/cute-blue-bird-clip-art-free-clip-art-cartoon-bird-clipart-4621_451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1137" y="3182297"/>
            <a:ext cx="1408484" cy="137495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img.clipartall.com/cute-blue-bird-clip-art-free-clip-art-cartoon-bird-clipart-4621_451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4031" y="3182297"/>
            <a:ext cx="1408484" cy="1374956"/>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http://images.clipartpanda.com/birds-20clipart-9c4b4Epc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6631" y="1410859"/>
            <a:ext cx="4033839" cy="314639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266762" y="4940709"/>
            <a:ext cx="3893576" cy="646331"/>
          </a:xfrm>
          <a:prstGeom prst="rect">
            <a:avLst/>
          </a:prstGeom>
          <a:noFill/>
        </p:spPr>
        <p:txBody>
          <a:bodyPr wrap="square" rtlCol="0">
            <a:spAutoFit/>
          </a:bodyPr>
          <a:lstStyle/>
          <a:p>
            <a:pPr algn="ctr"/>
            <a:r>
              <a:rPr lang="en-CA" sz="3600" b="1" dirty="0"/>
              <a:t>Richness</a:t>
            </a:r>
          </a:p>
        </p:txBody>
      </p:sp>
      <p:sp>
        <p:nvSpPr>
          <p:cNvPr id="13" name="TextBox 12"/>
          <p:cNvSpPr txBox="1"/>
          <p:nvPr/>
        </p:nvSpPr>
        <p:spPr>
          <a:xfrm>
            <a:off x="8504465" y="4940708"/>
            <a:ext cx="3893576" cy="646331"/>
          </a:xfrm>
          <a:prstGeom prst="rect">
            <a:avLst/>
          </a:prstGeom>
          <a:noFill/>
        </p:spPr>
        <p:txBody>
          <a:bodyPr wrap="square" rtlCol="0">
            <a:spAutoFit/>
          </a:bodyPr>
          <a:lstStyle/>
          <a:p>
            <a:pPr algn="ctr"/>
            <a:r>
              <a:rPr lang="en-CA" sz="3600" b="1" dirty="0"/>
              <a:t>Diversity</a:t>
            </a:r>
          </a:p>
        </p:txBody>
      </p:sp>
      <p:sp>
        <p:nvSpPr>
          <p:cNvPr id="5" name="TextBox 4"/>
          <p:cNvSpPr txBox="1"/>
          <p:nvPr/>
        </p:nvSpPr>
        <p:spPr>
          <a:xfrm>
            <a:off x="9057530" y="2446769"/>
            <a:ext cx="2787445" cy="1754326"/>
          </a:xfrm>
          <a:prstGeom prst="rect">
            <a:avLst/>
          </a:prstGeom>
          <a:noFill/>
        </p:spPr>
        <p:txBody>
          <a:bodyPr wrap="square" rtlCol="0">
            <a:spAutoFit/>
          </a:bodyPr>
          <a:lstStyle/>
          <a:p>
            <a:pPr algn="ctr"/>
            <a:r>
              <a:rPr lang="en-CA" sz="3600" dirty="0"/>
              <a:t>Abundance </a:t>
            </a:r>
          </a:p>
          <a:p>
            <a:pPr algn="ctr"/>
            <a:r>
              <a:rPr lang="en-CA" sz="3600" dirty="0"/>
              <a:t>+</a:t>
            </a:r>
          </a:p>
          <a:p>
            <a:pPr algn="ctr"/>
            <a:r>
              <a:rPr lang="en-CA" sz="3600" dirty="0"/>
              <a:t>Richness</a:t>
            </a:r>
          </a:p>
        </p:txBody>
      </p:sp>
    </p:spTree>
    <p:extLst>
      <p:ext uri="{BB962C8B-B14F-4D97-AF65-F5344CB8AC3E}">
        <p14:creationId xmlns:p14="http://schemas.microsoft.com/office/powerpoint/2010/main" val="103564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29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2290"/>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229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29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13"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307" y="290457"/>
            <a:ext cx="3078081" cy="3044414"/>
          </a:xfrm>
          <a:prstGeom prst="rect">
            <a:avLst/>
          </a:prstGeom>
        </p:spPr>
      </p:pic>
      <p:sp>
        <p:nvSpPr>
          <p:cNvPr id="3" name="TextBox 2"/>
          <p:cNvSpPr txBox="1"/>
          <p:nvPr/>
        </p:nvSpPr>
        <p:spPr>
          <a:xfrm>
            <a:off x="5776856" y="-430306"/>
            <a:ext cx="184731" cy="369332"/>
          </a:xfrm>
          <a:prstGeom prst="rect">
            <a:avLst/>
          </a:prstGeom>
          <a:noFill/>
        </p:spPr>
        <p:txBody>
          <a:bodyPr wrap="none" rtlCol="0">
            <a:spAutoFit/>
          </a:bodyPr>
          <a:lstStyle/>
          <a:p>
            <a:endParaRPr lang="zh-TW" altLang="en-US" dirty="0"/>
          </a:p>
        </p:txBody>
      </p:sp>
      <p:sp>
        <p:nvSpPr>
          <p:cNvPr id="5" name="TextBox 4"/>
          <p:cNvSpPr txBox="1"/>
          <p:nvPr/>
        </p:nvSpPr>
        <p:spPr>
          <a:xfrm>
            <a:off x="246956" y="3530357"/>
            <a:ext cx="3560781" cy="2246769"/>
          </a:xfrm>
          <a:prstGeom prst="rect">
            <a:avLst/>
          </a:prstGeom>
          <a:noFill/>
        </p:spPr>
        <p:txBody>
          <a:bodyPr wrap="square" rtlCol="0">
            <a:spAutoFit/>
          </a:bodyPr>
          <a:lstStyle/>
          <a:p>
            <a:pPr algn="ctr"/>
            <a:r>
              <a:rPr lang="en-US" altLang="zh-TW" sz="2800" dirty="0"/>
              <a:t>~10000–20000 species</a:t>
            </a:r>
          </a:p>
          <a:p>
            <a:pPr algn="ctr"/>
            <a:r>
              <a:rPr lang="en-US" altLang="zh-TW" sz="2800" dirty="0"/>
              <a:t>~200 families</a:t>
            </a:r>
          </a:p>
          <a:p>
            <a:pPr algn="ctr"/>
            <a:r>
              <a:rPr lang="en-US" altLang="zh-TW" sz="2800" dirty="0"/>
              <a:t>  26-40 orders</a:t>
            </a:r>
          </a:p>
          <a:p>
            <a:endParaRPr lang="en-US" altLang="zh-TW" sz="2800" dirty="0"/>
          </a:p>
          <a:p>
            <a:endParaRPr lang="zh-TW" altLang="en-US" sz="28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8645" y="123942"/>
            <a:ext cx="4221750" cy="3200359"/>
          </a:xfrm>
          <a:prstGeom prst="rect">
            <a:avLst/>
          </a:prstGeom>
        </p:spPr>
      </p:pic>
      <p:sp>
        <p:nvSpPr>
          <p:cNvPr id="8" name="TextBox 7"/>
          <p:cNvSpPr txBox="1"/>
          <p:nvPr/>
        </p:nvSpPr>
        <p:spPr>
          <a:xfrm>
            <a:off x="4088830" y="3509218"/>
            <a:ext cx="3560781" cy="2677656"/>
          </a:xfrm>
          <a:prstGeom prst="rect">
            <a:avLst/>
          </a:prstGeom>
          <a:noFill/>
        </p:spPr>
        <p:txBody>
          <a:bodyPr wrap="square" rtlCol="0">
            <a:spAutoFit/>
          </a:bodyPr>
          <a:lstStyle/>
          <a:p>
            <a:pPr algn="ctr"/>
            <a:r>
              <a:rPr lang="en-US" altLang="zh-TW" sz="2800" dirty="0"/>
              <a:t>542 species</a:t>
            </a:r>
          </a:p>
          <a:p>
            <a:pPr algn="ctr"/>
            <a:r>
              <a:rPr lang="en-US" altLang="zh-TW" sz="2800" dirty="0"/>
              <a:t>~65 families</a:t>
            </a:r>
          </a:p>
          <a:p>
            <a:pPr algn="ctr"/>
            <a:r>
              <a:rPr lang="en-US" altLang="zh-TW" sz="2800" dirty="0"/>
              <a:t>22 orders</a:t>
            </a:r>
          </a:p>
          <a:p>
            <a:pPr algn="ctr"/>
            <a:endParaRPr lang="en-US" altLang="zh-TW" sz="2800" dirty="0"/>
          </a:p>
          <a:p>
            <a:endParaRPr lang="en-US" altLang="zh-TW" sz="2800" dirty="0"/>
          </a:p>
          <a:p>
            <a:endParaRPr lang="zh-TW" altLang="en-US" sz="2800" dirty="0"/>
          </a:p>
        </p:txBody>
      </p:sp>
      <p:pic>
        <p:nvPicPr>
          <p:cNvPr id="9" name="Picture 8"/>
          <p:cNvPicPr>
            <a:picLocks noChangeAspect="1"/>
          </p:cNvPicPr>
          <p:nvPr/>
        </p:nvPicPr>
        <p:blipFill>
          <a:blip r:embed="rId5"/>
          <a:stretch>
            <a:fillRect/>
          </a:stretch>
        </p:blipFill>
        <p:spPr>
          <a:xfrm>
            <a:off x="7912653" y="290457"/>
            <a:ext cx="4114550" cy="3044414"/>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96552" y="3587562"/>
            <a:ext cx="2790811" cy="1007793"/>
          </a:xfrm>
          <a:prstGeom prst="rect">
            <a:avLst/>
          </a:prstGeom>
        </p:spPr>
      </p:pic>
      <p:sp>
        <p:nvSpPr>
          <p:cNvPr id="11" name="TextBox 10"/>
          <p:cNvSpPr txBox="1"/>
          <p:nvPr/>
        </p:nvSpPr>
        <p:spPr>
          <a:xfrm>
            <a:off x="7007625" y="3772642"/>
            <a:ext cx="3560781" cy="523220"/>
          </a:xfrm>
          <a:prstGeom prst="rect">
            <a:avLst/>
          </a:prstGeom>
          <a:noFill/>
        </p:spPr>
        <p:txBody>
          <a:bodyPr wrap="square" rtlCol="0">
            <a:spAutoFit/>
          </a:bodyPr>
          <a:lstStyle/>
          <a:p>
            <a:pPr algn="ctr"/>
            <a:r>
              <a:rPr lang="en-US" altLang="zh-TW" sz="2800" dirty="0"/>
              <a:t>236 species</a:t>
            </a:r>
            <a:endParaRPr lang="zh-TW" altLang="en-US" sz="2800" dirty="0"/>
          </a:p>
        </p:txBody>
      </p:sp>
      <p:pic>
        <p:nvPicPr>
          <p:cNvPr id="12" name="Picture 11"/>
          <p:cNvPicPr>
            <a:picLocks noChangeAspect="1"/>
          </p:cNvPicPr>
          <p:nvPr/>
        </p:nvPicPr>
        <p:blipFill>
          <a:blip r:embed="rId7"/>
          <a:stretch>
            <a:fillRect/>
          </a:stretch>
        </p:blipFill>
        <p:spPr>
          <a:xfrm>
            <a:off x="9875520" y="4848046"/>
            <a:ext cx="2205001" cy="1791786"/>
          </a:xfrm>
          <a:prstGeom prst="rect">
            <a:avLst/>
          </a:prstGeom>
        </p:spPr>
      </p:pic>
      <p:sp>
        <p:nvSpPr>
          <p:cNvPr id="13" name="TextBox 12"/>
          <p:cNvSpPr txBox="1"/>
          <p:nvPr/>
        </p:nvSpPr>
        <p:spPr>
          <a:xfrm>
            <a:off x="7007624" y="4944160"/>
            <a:ext cx="3560781" cy="1384995"/>
          </a:xfrm>
          <a:prstGeom prst="rect">
            <a:avLst/>
          </a:prstGeom>
          <a:noFill/>
        </p:spPr>
        <p:txBody>
          <a:bodyPr wrap="square" rtlCol="0">
            <a:spAutoFit/>
          </a:bodyPr>
          <a:lstStyle/>
          <a:p>
            <a:pPr algn="ctr"/>
            <a:r>
              <a:rPr lang="en-US" altLang="zh-TW" sz="2800" dirty="0"/>
              <a:t>150 species</a:t>
            </a:r>
          </a:p>
          <a:p>
            <a:pPr algn="ctr"/>
            <a:r>
              <a:rPr lang="en-US" altLang="zh-TW" sz="2800" dirty="0"/>
              <a:t>39 families</a:t>
            </a:r>
          </a:p>
          <a:p>
            <a:pPr algn="ctr"/>
            <a:r>
              <a:rPr lang="en-US" altLang="zh-TW" sz="2800" dirty="0"/>
              <a:t>16 orders</a:t>
            </a:r>
            <a:endParaRPr lang="zh-TW" altLang="en-US" sz="2800" dirty="0"/>
          </a:p>
        </p:txBody>
      </p:sp>
    </p:spTree>
    <p:extLst>
      <p:ext uri="{BB962C8B-B14F-4D97-AF65-F5344CB8AC3E}">
        <p14:creationId xmlns:p14="http://schemas.microsoft.com/office/powerpoint/2010/main" val="2118944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07F9789D-E7DD-454B-B0B8-74F2F42EBA91}"/>
              </a:ext>
            </a:extLst>
          </p:cNvPr>
          <p:cNvGraphicFramePr/>
          <p:nvPr>
            <p:extLst>
              <p:ext uri="{D42A27DB-BD31-4B8C-83A1-F6EECF244321}">
                <p14:modId xmlns:p14="http://schemas.microsoft.com/office/powerpoint/2010/main" val="2543633068"/>
              </p:ext>
            </p:extLst>
          </p:nvPr>
        </p:nvGraphicFramePr>
        <p:xfrm>
          <a:off x="233203" y="177970"/>
          <a:ext cx="11782872" cy="6425348"/>
        </p:xfrm>
        <a:graphic>
          <a:graphicData uri="http://schemas.openxmlformats.org/drawingml/2006/chart">
            <c:chart xmlns:c="http://schemas.openxmlformats.org/drawingml/2006/chart" xmlns:r="http://schemas.openxmlformats.org/officeDocument/2006/relationships" r:id="rId3"/>
          </a:graphicData>
        </a:graphic>
      </p:graphicFrame>
      <p:sp>
        <p:nvSpPr>
          <p:cNvPr id="3" name="Oval 2"/>
          <p:cNvSpPr/>
          <p:nvPr/>
        </p:nvSpPr>
        <p:spPr>
          <a:xfrm>
            <a:off x="6572635" y="1027532"/>
            <a:ext cx="527774" cy="50936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p:cNvSpPr/>
          <p:nvPr/>
        </p:nvSpPr>
        <p:spPr>
          <a:xfrm>
            <a:off x="1039526" y="6032090"/>
            <a:ext cx="10995158" cy="4277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TextBox 3"/>
          <p:cNvSpPr txBox="1"/>
          <p:nvPr/>
        </p:nvSpPr>
        <p:spPr>
          <a:xfrm>
            <a:off x="1039525" y="6010564"/>
            <a:ext cx="10744436" cy="369332"/>
          </a:xfrm>
          <a:prstGeom prst="rect">
            <a:avLst/>
          </a:prstGeom>
          <a:noFill/>
        </p:spPr>
        <p:txBody>
          <a:bodyPr wrap="square" rtlCol="0">
            <a:spAutoFit/>
          </a:bodyPr>
          <a:lstStyle/>
          <a:p>
            <a:r>
              <a:rPr lang="en-US" altLang="zh-TW" dirty="0"/>
              <a:t>2001   2002    2003   2004   2005   2006   2007   2008   2009   2010    2011   2012   2013   2014   2015   2016 </a:t>
            </a:r>
            <a:endParaRPr lang="zh-TW" altLang="en-US" dirty="0"/>
          </a:p>
        </p:txBody>
      </p:sp>
    </p:spTree>
    <p:extLst>
      <p:ext uri="{BB962C8B-B14F-4D97-AF65-F5344CB8AC3E}">
        <p14:creationId xmlns:p14="http://schemas.microsoft.com/office/powerpoint/2010/main" val="2501207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C9FEC5C9-4DCC-4631-B4F8-A9ED0277B963}"/>
              </a:ext>
            </a:extLst>
          </p:cNvPr>
          <p:cNvGraphicFramePr/>
          <p:nvPr>
            <p:extLst>
              <p:ext uri="{D42A27DB-BD31-4B8C-83A1-F6EECF244321}">
                <p14:modId xmlns:p14="http://schemas.microsoft.com/office/powerpoint/2010/main" val="2610566584"/>
              </p:ext>
            </p:extLst>
          </p:nvPr>
        </p:nvGraphicFramePr>
        <p:xfrm>
          <a:off x="159560" y="61369"/>
          <a:ext cx="11899474" cy="6425347"/>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p:cNvSpPr/>
          <p:nvPr/>
        </p:nvSpPr>
        <p:spPr>
          <a:xfrm>
            <a:off x="929148" y="6105832"/>
            <a:ext cx="10427110" cy="4866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TextBox 3"/>
          <p:cNvSpPr txBox="1"/>
          <p:nvPr/>
        </p:nvSpPr>
        <p:spPr>
          <a:xfrm>
            <a:off x="589935" y="6010564"/>
            <a:ext cx="11194026" cy="369332"/>
          </a:xfrm>
          <a:prstGeom prst="rect">
            <a:avLst/>
          </a:prstGeom>
          <a:noFill/>
        </p:spPr>
        <p:txBody>
          <a:bodyPr wrap="square" rtlCol="0">
            <a:spAutoFit/>
          </a:bodyPr>
          <a:lstStyle/>
          <a:p>
            <a:r>
              <a:rPr lang="en-CA" altLang="zh-TW" dirty="0"/>
              <a:t>   Jan            Feb           Mar          Apr           May          Jun             Jul            Aug          Sep          Oct             Nov          Dec   </a:t>
            </a:r>
            <a:endParaRPr lang="zh-TW" altLang="en-US" dirty="0"/>
          </a:p>
        </p:txBody>
      </p:sp>
    </p:spTree>
    <p:extLst>
      <p:ext uri="{BB962C8B-B14F-4D97-AF65-F5344CB8AC3E}">
        <p14:creationId xmlns:p14="http://schemas.microsoft.com/office/powerpoint/2010/main" val="36389409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CE5A6F30-8862-4C34-9B05-2434E6922661}"/>
              </a:ext>
            </a:extLst>
          </p:cNvPr>
          <p:cNvGraphicFramePr/>
          <p:nvPr>
            <p:extLst>
              <p:ext uri="{D42A27DB-BD31-4B8C-83A1-F6EECF244321}">
                <p14:modId xmlns:p14="http://schemas.microsoft.com/office/powerpoint/2010/main" val="2115550671"/>
              </p:ext>
            </p:extLst>
          </p:nvPr>
        </p:nvGraphicFramePr>
        <p:xfrm>
          <a:off x="122737" y="49095"/>
          <a:ext cx="11973117" cy="6658551"/>
        </p:xfrm>
        <a:graphic>
          <a:graphicData uri="http://schemas.openxmlformats.org/drawingml/2006/chart">
            <c:chart xmlns:c="http://schemas.openxmlformats.org/drawingml/2006/chart" xmlns:r="http://schemas.openxmlformats.org/officeDocument/2006/relationships" r:id="rId3"/>
          </a:graphicData>
        </a:graphic>
      </p:graphicFrame>
      <p:sp>
        <p:nvSpPr>
          <p:cNvPr id="3" name="Oval 2"/>
          <p:cNvSpPr/>
          <p:nvPr/>
        </p:nvSpPr>
        <p:spPr>
          <a:xfrm>
            <a:off x="1003981" y="945278"/>
            <a:ext cx="527774" cy="50936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1003981" y="6091084"/>
            <a:ext cx="11015954" cy="6194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TextBox 3"/>
          <p:cNvSpPr txBox="1"/>
          <p:nvPr/>
        </p:nvSpPr>
        <p:spPr>
          <a:xfrm>
            <a:off x="1103722" y="6091084"/>
            <a:ext cx="10650743" cy="369332"/>
          </a:xfrm>
          <a:prstGeom prst="rect">
            <a:avLst/>
          </a:prstGeom>
          <a:noFill/>
        </p:spPr>
        <p:txBody>
          <a:bodyPr wrap="square" rtlCol="0">
            <a:spAutoFit/>
          </a:bodyPr>
          <a:lstStyle/>
          <a:p>
            <a:r>
              <a:rPr lang="en-US" altLang="zh-TW" dirty="0"/>
              <a:t>2005       2006        2007      2008       2009       2010       2011       2012       2013       2014      2015        2016      2017</a:t>
            </a:r>
            <a:endParaRPr lang="zh-TW" altLang="en-US" dirty="0"/>
          </a:p>
        </p:txBody>
      </p:sp>
    </p:spTree>
    <p:extLst>
      <p:ext uri="{BB962C8B-B14F-4D97-AF65-F5344CB8AC3E}">
        <p14:creationId xmlns:p14="http://schemas.microsoft.com/office/powerpoint/2010/main" val="31686041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86BD46FE-206A-48B7-9B18-30AAD4AF7DB6}"/>
              </a:ext>
            </a:extLst>
          </p:cNvPr>
          <p:cNvGraphicFramePr/>
          <p:nvPr>
            <p:extLst>
              <p:ext uri="{D42A27DB-BD31-4B8C-83A1-F6EECF244321}">
                <p14:modId xmlns:p14="http://schemas.microsoft.com/office/powerpoint/2010/main" val="3791847201"/>
              </p:ext>
            </p:extLst>
          </p:nvPr>
        </p:nvGraphicFramePr>
        <p:xfrm>
          <a:off x="49096" y="0"/>
          <a:ext cx="12142904"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6" name="Oval 5"/>
          <p:cNvSpPr/>
          <p:nvPr/>
        </p:nvSpPr>
        <p:spPr>
          <a:xfrm>
            <a:off x="1704703" y="4624251"/>
            <a:ext cx="463731" cy="48985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Oval 6"/>
          <p:cNvSpPr/>
          <p:nvPr/>
        </p:nvSpPr>
        <p:spPr>
          <a:xfrm>
            <a:off x="6353887" y="2673740"/>
            <a:ext cx="463731" cy="48985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Oval 7"/>
          <p:cNvSpPr/>
          <p:nvPr/>
        </p:nvSpPr>
        <p:spPr>
          <a:xfrm>
            <a:off x="2597332" y="2143710"/>
            <a:ext cx="463731" cy="489858"/>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p:cNvSpPr/>
          <p:nvPr/>
        </p:nvSpPr>
        <p:spPr>
          <a:xfrm rot="20400158">
            <a:off x="9031806" y="4958717"/>
            <a:ext cx="2459000" cy="68604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Rectangle 1"/>
          <p:cNvSpPr/>
          <p:nvPr/>
        </p:nvSpPr>
        <p:spPr>
          <a:xfrm>
            <a:off x="884903" y="6327058"/>
            <a:ext cx="10649080" cy="4277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Box 10"/>
          <p:cNvSpPr txBox="1"/>
          <p:nvPr/>
        </p:nvSpPr>
        <p:spPr>
          <a:xfrm>
            <a:off x="589935" y="6158044"/>
            <a:ext cx="11194026" cy="369332"/>
          </a:xfrm>
          <a:prstGeom prst="rect">
            <a:avLst/>
          </a:prstGeom>
          <a:noFill/>
        </p:spPr>
        <p:txBody>
          <a:bodyPr wrap="square" rtlCol="0">
            <a:spAutoFit/>
          </a:bodyPr>
          <a:lstStyle/>
          <a:p>
            <a:r>
              <a:rPr lang="en-CA" altLang="zh-TW" dirty="0"/>
              <a:t>   Jan            Feb           Mar           Apr           May          Jun             Jul            Aug           Sep           Oct            Nov          Dec   </a:t>
            </a:r>
            <a:endParaRPr lang="zh-TW" altLang="en-US" dirty="0"/>
          </a:p>
        </p:txBody>
      </p:sp>
    </p:spTree>
    <p:extLst>
      <p:ext uri="{BB962C8B-B14F-4D97-AF65-F5344CB8AC3E}">
        <p14:creationId xmlns:p14="http://schemas.microsoft.com/office/powerpoint/2010/main" val="2380000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8C1BC0F4-C6C5-4D63-A911-2F45F975EE0E}"/>
              </a:ext>
            </a:extLst>
          </p:cNvPr>
          <p:cNvGraphicFramePr/>
          <p:nvPr>
            <p:extLst>
              <p:ext uri="{D42A27DB-BD31-4B8C-83A1-F6EECF244321}">
                <p14:modId xmlns:p14="http://schemas.microsoft.com/office/powerpoint/2010/main" val="4088206259"/>
              </p:ext>
            </p:extLst>
          </p:nvPr>
        </p:nvGraphicFramePr>
        <p:xfrm>
          <a:off x="0" y="45720"/>
          <a:ext cx="12122331" cy="6675120"/>
        </p:xfrm>
        <a:graphic>
          <a:graphicData uri="http://schemas.openxmlformats.org/drawingml/2006/chart">
            <c:chart xmlns:c="http://schemas.openxmlformats.org/drawingml/2006/chart" xmlns:r="http://schemas.openxmlformats.org/officeDocument/2006/relationships" r:id="rId3"/>
          </a:graphicData>
        </a:graphic>
      </p:graphicFrame>
      <p:sp>
        <p:nvSpPr>
          <p:cNvPr id="4" name="Rectangle 3"/>
          <p:cNvSpPr/>
          <p:nvPr/>
        </p:nvSpPr>
        <p:spPr>
          <a:xfrm>
            <a:off x="368710" y="6253316"/>
            <a:ext cx="1182329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p:cNvSpPr/>
          <p:nvPr/>
        </p:nvSpPr>
        <p:spPr>
          <a:xfrm>
            <a:off x="368710" y="6245942"/>
            <a:ext cx="10995158" cy="4277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xtBox 6"/>
          <p:cNvSpPr txBox="1"/>
          <p:nvPr/>
        </p:nvSpPr>
        <p:spPr>
          <a:xfrm>
            <a:off x="648922" y="6217664"/>
            <a:ext cx="10744436" cy="369332"/>
          </a:xfrm>
          <a:prstGeom prst="rect">
            <a:avLst/>
          </a:prstGeom>
          <a:noFill/>
        </p:spPr>
        <p:txBody>
          <a:bodyPr wrap="square" rtlCol="0">
            <a:spAutoFit/>
          </a:bodyPr>
          <a:lstStyle/>
          <a:p>
            <a:r>
              <a:rPr lang="en-US" altLang="zh-TW" dirty="0"/>
              <a:t>2001   2002   2003    2004    2005   2006    2007    2008    2009   2010    2011    2012   2013    2014    2015    2016 </a:t>
            </a:r>
            <a:endParaRPr lang="zh-TW" altLang="en-US" dirty="0"/>
          </a:p>
        </p:txBody>
      </p:sp>
    </p:spTree>
    <p:extLst>
      <p:ext uri="{BB962C8B-B14F-4D97-AF65-F5344CB8AC3E}">
        <p14:creationId xmlns:p14="http://schemas.microsoft.com/office/powerpoint/2010/main" val="31654377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E236ECB3-A28D-4A6A-9D5F-6803B4AFA678}"/>
              </a:ext>
            </a:extLst>
          </p:cNvPr>
          <p:cNvGraphicFramePr/>
          <p:nvPr>
            <p:extLst>
              <p:ext uri="{D42A27DB-BD31-4B8C-83A1-F6EECF244321}">
                <p14:modId xmlns:p14="http://schemas.microsoft.com/office/powerpoint/2010/main" val="2752995926"/>
              </p:ext>
            </p:extLst>
          </p:nvPr>
        </p:nvGraphicFramePr>
        <p:xfrm>
          <a:off x="0" y="45721"/>
          <a:ext cx="12192000" cy="6733902"/>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p:cNvSpPr txBox="1"/>
          <p:nvPr/>
        </p:nvSpPr>
        <p:spPr>
          <a:xfrm>
            <a:off x="834214" y="6156766"/>
            <a:ext cx="11097231" cy="369332"/>
          </a:xfrm>
          <a:prstGeom prst="rect">
            <a:avLst/>
          </a:prstGeom>
          <a:noFill/>
        </p:spPr>
        <p:txBody>
          <a:bodyPr wrap="square" rtlCol="0">
            <a:spAutoFit/>
          </a:bodyPr>
          <a:lstStyle/>
          <a:p>
            <a:r>
              <a:rPr lang="en-US" altLang="zh-TW" dirty="0"/>
              <a:t>2005        2006       2007        2008       2009        2010        2011       2012        2013       2014        2015       2016</a:t>
            </a:r>
            <a:endParaRPr lang="zh-TW" altLang="en-US" dirty="0"/>
          </a:p>
        </p:txBody>
      </p:sp>
    </p:spTree>
    <p:extLst>
      <p:ext uri="{BB962C8B-B14F-4D97-AF65-F5344CB8AC3E}">
        <p14:creationId xmlns:p14="http://schemas.microsoft.com/office/powerpoint/2010/main" val="1669962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5838001" cy="388153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9427" y="-1"/>
            <a:ext cx="3881535" cy="3881535"/>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23077" y="0"/>
            <a:ext cx="3168923" cy="3957291"/>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68651" y="3775768"/>
            <a:ext cx="4623349" cy="3082232"/>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03796" y="3750941"/>
            <a:ext cx="5087781" cy="3304076"/>
          </a:xfrm>
          <a:prstGeom prst="rect">
            <a:avLst/>
          </a:prstGeom>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6729" y="3630840"/>
            <a:ext cx="4780518" cy="3417324"/>
          </a:xfrm>
          <a:prstGeom prst="rect">
            <a:avLst/>
          </a:prstGeom>
        </p:spPr>
      </p:pic>
      <p:sp>
        <p:nvSpPr>
          <p:cNvPr id="8" name="TextBox 7"/>
          <p:cNvSpPr txBox="1"/>
          <p:nvPr/>
        </p:nvSpPr>
        <p:spPr>
          <a:xfrm>
            <a:off x="1262999" y="3307675"/>
            <a:ext cx="9349273" cy="646331"/>
          </a:xfrm>
          <a:prstGeom prst="rect">
            <a:avLst/>
          </a:prstGeom>
          <a:noFill/>
        </p:spPr>
        <p:txBody>
          <a:bodyPr wrap="square" rtlCol="0">
            <a:spAutoFit/>
          </a:bodyPr>
          <a:lstStyle/>
          <a:p>
            <a:pPr algn="ctr"/>
            <a:r>
              <a:rPr lang="en-US" altLang="zh-TW" sz="3600" b="1" dirty="0">
                <a:ln w="19050">
                  <a:solidFill>
                    <a:schemeClr val="tx1"/>
                  </a:solidFill>
                </a:ln>
                <a:solidFill>
                  <a:schemeClr val="bg1"/>
                </a:solidFill>
              </a:rPr>
              <a:t>British Columbia has a high diversity of birds</a:t>
            </a:r>
            <a:endParaRPr lang="zh-TW" altLang="en-US" sz="3600" b="1" dirty="0">
              <a:ln w="19050">
                <a:solidFill>
                  <a:schemeClr val="tx1"/>
                </a:solidFill>
              </a:ln>
              <a:solidFill>
                <a:schemeClr val="bg1"/>
              </a:solidFill>
            </a:endParaRPr>
          </a:p>
        </p:txBody>
      </p:sp>
      <p:sp>
        <p:nvSpPr>
          <p:cNvPr id="9" name="TextBox 8"/>
          <p:cNvSpPr txBox="1"/>
          <p:nvPr/>
        </p:nvSpPr>
        <p:spPr>
          <a:xfrm>
            <a:off x="167322" y="6587177"/>
            <a:ext cx="11360728" cy="246221"/>
          </a:xfrm>
          <a:prstGeom prst="rect">
            <a:avLst/>
          </a:prstGeom>
          <a:noFill/>
        </p:spPr>
        <p:txBody>
          <a:bodyPr wrap="square" rtlCol="0">
            <a:spAutoFit/>
          </a:bodyPr>
          <a:lstStyle/>
          <a:p>
            <a:r>
              <a:rPr lang="en-US" altLang="zh-TW" sz="1000" dirty="0">
                <a:solidFill>
                  <a:schemeClr val="bg1"/>
                </a:solidFill>
              </a:rPr>
              <a:t>Photos (clockwise from eagle): Lewis Hulbert, </a:t>
            </a:r>
            <a:r>
              <a:rPr lang="en-US" altLang="zh-TW" sz="1000" dirty="0" err="1">
                <a:solidFill>
                  <a:schemeClr val="bg1"/>
                </a:solidFill>
              </a:rPr>
              <a:t>mdf</a:t>
            </a:r>
            <a:r>
              <a:rPr lang="en-US" altLang="zh-TW" sz="1000" dirty="0">
                <a:solidFill>
                  <a:schemeClr val="bg1"/>
                </a:solidFill>
              </a:rPr>
              <a:t>, Glenn Bartley, Mike’s Birds, Tim </a:t>
            </a:r>
            <a:r>
              <a:rPr lang="en-US" altLang="zh-TW" sz="1000" dirty="0" err="1">
                <a:solidFill>
                  <a:schemeClr val="bg1"/>
                </a:solidFill>
              </a:rPr>
              <a:t>Zurowski</a:t>
            </a:r>
            <a:r>
              <a:rPr lang="en-US" altLang="zh-TW" sz="1000" dirty="0">
                <a:solidFill>
                  <a:schemeClr val="bg1"/>
                </a:solidFill>
              </a:rPr>
              <a:t>, Allan D Wilson</a:t>
            </a:r>
            <a:endParaRPr lang="zh-TW" altLang="en-US" sz="1000" dirty="0">
              <a:solidFill>
                <a:schemeClr val="bg1"/>
              </a:solidFill>
            </a:endParaRPr>
          </a:p>
        </p:txBody>
      </p:sp>
      <p:sp>
        <p:nvSpPr>
          <p:cNvPr id="10" name="TextBox 9"/>
          <p:cNvSpPr txBox="1"/>
          <p:nvPr/>
        </p:nvSpPr>
        <p:spPr>
          <a:xfrm>
            <a:off x="167322" y="94878"/>
            <a:ext cx="1273551" cy="369332"/>
          </a:xfrm>
          <a:prstGeom prst="rect">
            <a:avLst/>
          </a:prstGeom>
          <a:noFill/>
        </p:spPr>
        <p:txBody>
          <a:bodyPr wrap="square" rtlCol="0">
            <a:spAutoFit/>
          </a:bodyPr>
          <a:lstStyle/>
          <a:p>
            <a:r>
              <a:rPr lang="en-US" altLang="zh-TW" dirty="0">
                <a:solidFill>
                  <a:schemeClr val="bg1"/>
                </a:solidFill>
              </a:rPr>
              <a:t>Bald Eagle</a:t>
            </a:r>
            <a:endParaRPr lang="zh-TW" altLang="en-US" dirty="0">
              <a:solidFill>
                <a:schemeClr val="bg1"/>
              </a:solidFill>
            </a:endParaRPr>
          </a:p>
        </p:txBody>
      </p:sp>
      <p:sp>
        <p:nvSpPr>
          <p:cNvPr id="11" name="TextBox 10"/>
          <p:cNvSpPr txBox="1"/>
          <p:nvPr/>
        </p:nvSpPr>
        <p:spPr>
          <a:xfrm>
            <a:off x="7568652" y="2514"/>
            <a:ext cx="1454426" cy="646331"/>
          </a:xfrm>
          <a:prstGeom prst="rect">
            <a:avLst/>
          </a:prstGeom>
          <a:noFill/>
        </p:spPr>
        <p:txBody>
          <a:bodyPr wrap="square" rtlCol="0">
            <a:spAutoFit/>
          </a:bodyPr>
          <a:lstStyle/>
          <a:p>
            <a:pPr algn="ctr"/>
            <a:r>
              <a:rPr lang="en-US" altLang="zh-TW" dirty="0">
                <a:solidFill>
                  <a:schemeClr val="bg1"/>
                </a:solidFill>
              </a:rPr>
              <a:t>Black-Capped Chickadee</a:t>
            </a:r>
            <a:endParaRPr lang="zh-TW" altLang="en-US" dirty="0">
              <a:solidFill>
                <a:schemeClr val="bg1"/>
              </a:solidFill>
            </a:endParaRPr>
          </a:p>
        </p:txBody>
      </p:sp>
      <p:sp>
        <p:nvSpPr>
          <p:cNvPr id="12" name="TextBox 11"/>
          <p:cNvSpPr txBox="1"/>
          <p:nvPr/>
        </p:nvSpPr>
        <p:spPr>
          <a:xfrm>
            <a:off x="8927365" y="2514"/>
            <a:ext cx="1454426" cy="646331"/>
          </a:xfrm>
          <a:prstGeom prst="rect">
            <a:avLst/>
          </a:prstGeom>
          <a:noFill/>
        </p:spPr>
        <p:txBody>
          <a:bodyPr wrap="square" rtlCol="0">
            <a:spAutoFit/>
          </a:bodyPr>
          <a:lstStyle/>
          <a:p>
            <a:pPr algn="ctr"/>
            <a:r>
              <a:rPr lang="en-US" altLang="zh-TW" dirty="0">
                <a:solidFill>
                  <a:schemeClr val="bg1"/>
                </a:solidFill>
              </a:rPr>
              <a:t>Common </a:t>
            </a:r>
            <a:r>
              <a:rPr lang="en-US" altLang="zh-TW" dirty="0" err="1">
                <a:solidFill>
                  <a:schemeClr val="bg1"/>
                </a:solidFill>
              </a:rPr>
              <a:t>Murre</a:t>
            </a:r>
            <a:endParaRPr lang="zh-TW" altLang="en-US" dirty="0">
              <a:solidFill>
                <a:schemeClr val="bg1"/>
              </a:solidFill>
            </a:endParaRPr>
          </a:p>
        </p:txBody>
      </p:sp>
      <p:sp>
        <p:nvSpPr>
          <p:cNvPr id="13" name="TextBox 12"/>
          <p:cNvSpPr txBox="1"/>
          <p:nvPr/>
        </p:nvSpPr>
        <p:spPr>
          <a:xfrm>
            <a:off x="39108" y="3797091"/>
            <a:ext cx="1454426" cy="646331"/>
          </a:xfrm>
          <a:prstGeom prst="rect">
            <a:avLst/>
          </a:prstGeom>
          <a:noFill/>
        </p:spPr>
        <p:txBody>
          <a:bodyPr wrap="square" rtlCol="0">
            <a:spAutoFit/>
          </a:bodyPr>
          <a:lstStyle/>
          <a:p>
            <a:pPr algn="ctr"/>
            <a:r>
              <a:rPr lang="en-US" altLang="zh-TW" dirty="0">
                <a:solidFill>
                  <a:schemeClr val="bg1"/>
                </a:solidFill>
              </a:rPr>
              <a:t>Burrowing Owl</a:t>
            </a:r>
            <a:endParaRPr lang="zh-TW" altLang="en-US" dirty="0">
              <a:solidFill>
                <a:schemeClr val="bg1"/>
              </a:solidFill>
            </a:endParaRPr>
          </a:p>
        </p:txBody>
      </p:sp>
      <p:sp>
        <p:nvSpPr>
          <p:cNvPr id="14" name="TextBox 13"/>
          <p:cNvSpPr txBox="1"/>
          <p:nvPr/>
        </p:nvSpPr>
        <p:spPr>
          <a:xfrm>
            <a:off x="7101000" y="3825642"/>
            <a:ext cx="1454426" cy="646331"/>
          </a:xfrm>
          <a:prstGeom prst="rect">
            <a:avLst/>
          </a:prstGeom>
          <a:noFill/>
        </p:spPr>
        <p:txBody>
          <a:bodyPr wrap="square" rtlCol="0">
            <a:spAutoFit/>
          </a:bodyPr>
          <a:lstStyle/>
          <a:p>
            <a:pPr algn="ctr"/>
            <a:r>
              <a:rPr lang="en-US" altLang="zh-TW" dirty="0">
                <a:solidFill>
                  <a:schemeClr val="bg1"/>
                </a:solidFill>
              </a:rPr>
              <a:t>Pigeon Guillemot</a:t>
            </a:r>
            <a:endParaRPr lang="zh-TW" altLang="en-US" dirty="0">
              <a:solidFill>
                <a:schemeClr val="bg1"/>
              </a:solidFill>
            </a:endParaRPr>
          </a:p>
        </p:txBody>
      </p:sp>
      <p:sp>
        <p:nvSpPr>
          <p:cNvPr id="15" name="TextBox 14"/>
          <p:cNvSpPr txBox="1"/>
          <p:nvPr/>
        </p:nvSpPr>
        <p:spPr>
          <a:xfrm>
            <a:off x="10737575" y="3825642"/>
            <a:ext cx="1454426" cy="369332"/>
          </a:xfrm>
          <a:prstGeom prst="rect">
            <a:avLst/>
          </a:prstGeom>
          <a:noFill/>
        </p:spPr>
        <p:txBody>
          <a:bodyPr wrap="square" rtlCol="0">
            <a:spAutoFit/>
          </a:bodyPr>
          <a:lstStyle/>
          <a:p>
            <a:pPr algn="ctr"/>
            <a:r>
              <a:rPr lang="en-US" altLang="zh-TW" dirty="0" err="1">
                <a:solidFill>
                  <a:schemeClr val="bg1"/>
                </a:solidFill>
              </a:rPr>
              <a:t>Stellar’s</a:t>
            </a:r>
            <a:r>
              <a:rPr lang="en-US" altLang="zh-TW" dirty="0">
                <a:solidFill>
                  <a:schemeClr val="bg1"/>
                </a:solidFill>
              </a:rPr>
              <a:t> Jay</a:t>
            </a:r>
            <a:endParaRPr lang="zh-TW" altLang="en-US" dirty="0">
              <a:solidFill>
                <a:schemeClr val="bg1"/>
              </a:solidFill>
            </a:endParaRPr>
          </a:p>
        </p:txBody>
      </p:sp>
    </p:spTree>
    <p:extLst>
      <p:ext uri="{BB962C8B-B14F-4D97-AF65-F5344CB8AC3E}">
        <p14:creationId xmlns:p14="http://schemas.microsoft.com/office/powerpoint/2010/main" val="343552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090851421"/>
              </p:ext>
            </p:extLst>
          </p:nvPr>
        </p:nvGraphicFramePr>
        <p:xfrm>
          <a:off x="1442066" y="1342099"/>
          <a:ext cx="9486492" cy="5110344"/>
        </p:xfrm>
        <a:graphic>
          <a:graphicData uri="http://schemas.openxmlformats.org/drawingml/2006/table">
            <a:tbl>
              <a:tblPr firstRow="1" bandRow="1">
                <a:tableStyleId>{073A0DAA-6AF3-43AB-8588-CEC1D06C72B9}</a:tableStyleId>
              </a:tblPr>
              <a:tblGrid>
                <a:gridCol w="2371623">
                  <a:extLst>
                    <a:ext uri="{9D8B030D-6E8A-4147-A177-3AD203B41FA5}">
                      <a16:colId xmlns:a16="http://schemas.microsoft.com/office/drawing/2014/main" val="20000"/>
                    </a:ext>
                  </a:extLst>
                </a:gridCol>
                <a:gridCol w="2371623">
                  <a:extLst>
                    <a:ext uri="{9D8B030D-6E8A-4147-A177-3AD203B41FA5}">
                      <a16:colId xmlns:a16="http://schemas.microsoft.com/office/drawing/2014/main" val="20001"/>
                    </a:ext>
                  </a:extLst>
                </a:gridCol>
                <a:gridCol w="2371623">
                  <a:extLst>
                    <a:ext uri="{9D8B030D-6E8A-4147-A177-3AD203B41FA5}">
                      <a16:colId xmlns:a16="http://schemas.microsoft.com/office/drawing/2014/main" val="20002"/>
                    </a:ext>
                  </a:extLst>
                </a:gridCol>
                <a:gridCol w="2371623">
                  <a:extLst>
                    <a:ext uri="{9D8B030D-6E8A-4147-A177-3AD203B41FA5}">
                      <a16:colId xmlns:a16="http://schemas.microsoft.com/office/drawing/2014/main" val="20003"/>
                    </a:ext>
                  </a:extLst>
                </a:gridCol>
              </a:tblGrid>
              <a:tr h="1074378">
                <a:tc>
                  <a:txBody>
                    <a:bodyPr/>
                    <a:lstStyle/>
                    <a:p>
                      <a:pPr algn="ctr"/>
                      <a:r>
                        <a:rPr lang="en-CA" sz="3600" b="1" dirty="0">
                          <a:solidFill>
                            <a:schemeClr val="tx1"/>
                          </a:solidFill>
                        </a:rPr>
                        <a:t>Study</a:t>
                      </a:r>
                      <a:r>
                        <a:rPr lang="en-CA" sz="3600" b="1" baseline="0" dirty="0">
                          <a:solidFill>
                            <a:schemeClr val="tx1"/>
                          </a:solidFill>
                        </a:rPr>
                        <a:t> Site</a:t>
                      </a:r>
                      <a:endParaRPr lang="en-CA" sz="3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3600" b="1" dirty="0">
                          <a:solidFill>
                            <a:schemeClr val="tx1"/>
                          </a:solidFill>
                        </a:rPr>
                        <a:t>Beaver Lake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3600" b="1" dirty="0">
                          <a:solidFill>
                            <a:schemeClr val="tx1"/>
                          </a:solidFill>
                        </a:rPr>
                        <a:t>Lost Lagoon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3600" b="1" dirty="0">
                          <a:solidFill>
                            <a:schemeClr val="tx1"/>
                          </a:solidFill>
                        </a:rPr>
                        <a:t>The Seawall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0"/>
                  </a:ext>
                </a:extLst>
              </a:tr>
              <a:tr h="1092132">
                <a:tc>
                  <a:txBody>
                    <a:bodyPr/>
                    <a:lstStyle/>
                    <a:p>
                      <a:pPr algn="ctr"/>
                      <a:r>
                        <a:rPr lang="en-CA" sz="3600" b="0" dirty="0">
                          <a:solidFill>
                            <a:schemeClr val="tx1"/>
                          </a:solidFill>
                        </a:rPr>
                        <a:t>Abundance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3600" b="0" dirty="0">
                          <a:solidFill>
                            <a:schemeClr val="tx1"/>
                          </a:solidFill>
                        </a:rPr>
                        <a:t>Increasing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3600" b="0" dirty="0">
                          <a:solidFill>
                            <a:schemeClr val="tx1"/>
                          </a:solidFill>
                        </a:rPr>
                        <a:t>Stable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3600" b="0" dirty="0">
                          <a:solidFill>
                            <a:schemeClr val="tx1"/>
                          </a:solidFill>
                        </a:rPr>
                        <a:t>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092132">
                <a:tc>
                  <a:txBody>
                    <a:bodyPr/>
                    <a:lstStyle/>
                    <a:p>
                      <a:pPr algn="ctr"/>
                      <a:r>
                        <a:rPr lang="en-CA" sz="3600" b="0" dirty="0">
                          <a:solidFill>
                            <a:schemeClr val="tx1"/>
                          </a:solidFill>
                        </a:rPr>
                        <a:t>Richness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3600" b="0" dirty="0">
                          <a:solidFill>
                            <a:schemeClr val="tx1"/>
                          </a:solidFill>
                        </a:rPr>
                        <a:t>Increasing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3600" b="0" dirty="0">
                          <a:solidFill>
                            <a:schemeClr val="tx1"/>
                          </a:solidFill>
                        </a:rPr>
                        <a:t>Increasing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3600" b="0" dirty="0">
                          <a:solidFill>
                            <a:schemeClr val="tx1"/>
                          </a:solidFill>
                        </a:rPr>
                        <a:t>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1092132">
                <a:tc>
                  <a:txBody>
                    <a:bodyPr/>
                    <a:lstStyle/>
                    <a:p>
                      <a:pPr algn="ctr"/>
                      <a:r>
                        <a:rPr lang="en-CA" sz="3600" b="0" dirty="0">
                          <a:solidFill>
                            <a:schemeClr val="tx1"/>
                          </a:solidFill>
                        </a:rPr>
                        <a:t>Diversity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3600" b="0" dirty="0">
                          <a:solidFill>
                            <a:schemeClr val="tx1"/>
                          </a:solidFill>
                        </a:rPr>
                        <a:t>No</a:t>
                      </a:r>
                      <a:r>
                        <a:rPr lang="en-CA" sz="3600" b="0" baseline="0" dirty="0">
                          <a:solidFill>
                            <a:schemeClr val="tx1"/>
                          </a:solidFill>
                        </a:rPr>
                        <a:t> </a:t>
                      </a:r>
                    </a:p>
                    <a:p>
                      <a:pPr algn="ctr"/>
                      <a:r>
                        <a:rPr lang="en-CA" sz="3600" b="0" baseline="0" dirty="0">
                          <a:solidFill>
                            <a:schemeClr val="tx1"/>
                          </a:solidFill>
                        </a:rPr>
                        <a:t>temporal </a:t>
                      </a:r>
                    </a:p>
                    <a:p>
                      <a:pPr algn="ctr"/>
                      <a:r>
                        <a:rPr lang="en-US" sz="3600" b="0" baseline="0" dirty="0">
                          <a:solidFill>
                            <a:schemeClr val="tx1"/>
                          </a:solidFill>
                        </a:rPr>
                        <a:t>t</a:t>
                      </a:r>
                      <a:r>
                        <a:rPr lang="en-CA" sz="3600" b="0" baseline="0" dirty="0">
                          <a:solidFill>
                            <a:schemeClr val="tx1"/>
                          </a:solidFill>
                        </a:rPr>
                        <a:t>rend (N/A)</a:t>
                      </a:r>
                      <a:endParaRPr lang="en-CA" sz="3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3600" b="0" dirty="0">
                          <a:solidFill>
                            <a:schemeClr val="tx1"/>
                          </a:solidFill>
                        </a:rPr>
                        <a:t>No</a:t>
                      </a:r>
                    </a:p>
                    <a:p>
                      <a:pPr algn="ctr"/>
                      <a:r>
                        <a:rPr lang="en-CA" sz="3600" b="0" dirty="0">
                          <a:solidFill>
                            <a:schemeClr val="tx1"/>
                          </a:solidFill>
                        </a:rPr>
                        <a:t>temporal</a:t>
                      </a:r>
                    </a:p>
                    <a:p>
                      <a:pPr algn="ctr"/>
                      <a:r>
                        <a:rPr lang="en-CA" sz="3600" b="0" dirty="0">
                          <a:solidFill>
                            <a:schemeClr val="tx1"/>
                          </a:solidFill>
                        </a:rPr>
                        <a:t>trend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3600" b="0" dirty="0">
                          <a:solidFill>
                            <a:schemeClr val="tx1"/>
                          </a:solidFill>
                        </a:rPr>
                        <a:t>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pic>
        <p:nvPicPr>
          <p:cNvPr id="4098" name="Picture 2" descr="http://www.clipartlord.com/wp-content/uploads/2013/06/beaver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0594" y="117990"/>
            <a:ext cx="1037777" cy="111626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png.clipart.me/graphics/thumbs/142/stick-figures-confused_14269263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3754" y="56689"/>
            <a:ext cx="1112221" cy="123580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clipart.coolclips.com/480/vectors/tf05094/CoolClips_trav002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4607" y="143314"/>
            <a:ext cx="1655922" cy="10625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572314" y="56689"/>
            <a:ext cx="2610464" cy="66957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p:cNvSpPr/>
          <p:nvPr/>
        </p:nvSpPr>
        <p:spPr>
          <a:xfrm>
            <a:off x="6191064" y="56689"/>
            <a:ext cx="2792423" cy="66957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42868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41442" y="387606"/>
            <a:ext cx="3964737" cy="5579514"/>
          </a:xfrm>
          <a:prstGeom prst="rect">
            <a:avLst/>
          </a:prstGeom>
        </p:spPr>
      </p:pic>
      <p:sp>
        <p:nvSpPr>
          <p:cNvPr id="3" name="TextBox 2"/>
          <p:cNvSpPr txBox="1"/>
          <p:nvPr/>
        </p:nvSpPr>
        <p:spPr>
          <a:xfrm>
            <a:off x="1241442" y="6076335"/>
            <a:ext cx="3964737" cy="646331"/>
          </a:xfrm>
          <a:prstGeom prst="rect">
            <a:avLst/>
          </a:prstGeom>
          <a:noFill/>
        </p:spPr>
        <p:txBody>
          <a:bodyPr wrap="square" rtlCol="0">
            <a:spAutoFit/>
          </a:bodyPr>
          <a:lstStyle/>
          <a:p>
            <a:r>
              <a:rPr lang="en-CA" dirty="0"/>
              <a:t>Red-tailed Hawk</a:t>
            </a:r>
          </a:p>
          <a:p>
            <a:r>
              <a:rPr lang="en-CA" dirty="0"/>
              <a:t>Photo: Steve </a:t>
            </a:r>
            <a:r>
              <a:rPr lang="en-CA" dirty="0" err="1"/>
              <a:t>Neitzel</a:t>
            </a:r>
            <a:endParaRPr lang="en-CA" dirty="0"/>
          </a:p>
        </p:txBody>
      </p:sp>
      <p:graphicFrame>
        <p:nvGraphicFramePr>
          <p:cNvPr id="4" name="Table 3"/>
          <p:cNvGraphicFramePr>
            <a:graphicFrameLocks noGrp="1"/>
          </p:cNvGraphicFramePr>
          <p:nvPr>
            <p:extLst>
              <p:ext uri="{D42A27DB-BD31-4B8C-83A1-F6EECF244321}">
                <p14:modId xmlns:p14="http://schemas.microsoft.com/office/powerpoint/2010/main" val="2896782086"/>
              </p:ext>
            </p:extLst>
          </p:nvPr>
        </p:nvGraphicFramePr>
        <p:xfrm>
          <a:off x="5456902" y="1843555"/>
          <a:ext cx="6548288" cy="3258642"/>
        </p:xfrm>
        <a:graphic>
          <a:graphicData uri="http://schemas.openxmlformats.org/drawingml/2006/table">
            <a:tbl>
              <a:tblPr firstRow="1" bandRow="1">
                <a:tableStyleId>{073A0DAA-6AF3-43AB-8588-CEC1D06C72B9}</a:tableStyleId>
              </a:tblPr>
              <a:tblGrid>
                <a:gridCol w="1637072">
                  <a:extLst>
                    <a:ext uri="{9D8B030D-6E8A-4147-A177-3AD203B41FA5}">
                      <a16:colId xmlns:a16="http://schemas.microsoft.com/office/drawing/2014/main" val="20000"/>
                    </a:ext>
                  </a:extLst>
                </a:gridCol>
                <a:gridCol w="1637072">
                  <a:extLst>
                    <a:ext uri="{9D8B030D-6E8A-4147-A177-3AD203B41FA5}">
                      <a16:colId xmlns:a16="http://schemas.microsoft.com/office/drawing/2014/main" val="20001"/>
                    </a:ext>
                  </a:extLst>
                </a:gridCol>
                <a:gridCol w="1637072">
                  <a:extLst>
                    <a:ext uri="{9D8B030D-6E8A-4147-A177-3AD203B41FA5}">
                      <a16:colId xmlns:a16="http://schemas.microsoft.com/office/drawing/2014/main" val="20002"/>
                    </a:ext>
                  </a:extLst>
                </a:gridCol>
                <a:gridCol w="1637072">
                  <a:extLst>
                    <a:ext uri="{9D8B030D-6E8A-4147-A177-3AD203B41FA5}">
                      <a16:colId xmlns:a16="http://schemas.microsoft.com/office/drawing/2014/main" val="20003"/>
                    </a:ext>
                  </a:extLst>
                </a:gridCol>
              </a:tblGrid>
              <a:tr h="1074378">
                <a:tc>
                  <a:txBody>
                    <a:bodyPr/>
                    <a:lstStyle/>
                    <a:p>
                      <a:pPr algn="ctr"/>
                      <a:r>
                        <a:rPr lang="en-CA" sz="2400" b="1" dirty="0">
                          <a:solidFill>
                            <a:schemeClr val="tx1"/>
                          </a:solidFill>
                        </a:rPr>
                        <a:t>Study</a:t>
                      </a:r>
                      <a:r>
                        <a:rPr lang="en-CA" sz="2400" b="1" baseline="0" dirty="0">
                          <a:solidFill>
                            <a:schemeClr val="tx1"/>
                          </a:solidFill>
                        </a:rPr>
                        <a:t> Site</a:t>
                      </a:r>
                      <a:endParaRPr lang="en-CA" sz="2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2400" b="1" dirty="0">
                          <a:solidFill>
                            <a:schemeClr val="tx1"/>
                          </a:solidFill>
                        </a:rPr>
                        <a:t>Beaver Lake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2400" b="1" dirty="0">
                          <a:solidFill>
                            <a:schemeClr val="tx1"/>
                          </a:solidFill>
                        </a:rPr>
                        <a:t>Lost Lagoon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2400" b="1" dirty="0">
                          <a:solidFill>
                            <a:schemeClr val="tx1"/>
                          </a:solidFill>
                        </a:rPr>
                        <a:t>The Seawall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0"/>
                  </a:ext>
                </a:extLst>
              </a:tr>
              <a:tr h="1092132">
                <a:tc>
                  <a:txBody>
                    <a:bodyPr/>
                    <a:lstStyle/>
                    <a:p>
                      <a:pPr algn="ctr"/>
                      <a:r>
                        <a:rPr lang="en-CA" sz="2400" b="0" dirty="0">
                          <a:solidFill>
                            <a:schemeClr val="tx1"/>
                          </a:solidFill>
                        </a:rPr>
                        <a:t>Abundance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400" b="0" dirty="0">
                          <a:solidFill>
                            <a:schemeClr val="tx1"/>
                          </a:solidFill>
                        </a:rPr>
                        <a:t>Stable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400" b="0" dirty="0">
                          <a:solidFill>
                            <a:schemeClr val="tx1"/>
                          </a:solidFill>
                        </a:rPr>
                        <a:t>Stable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400" b="0" dirty="0">
                          <a:solidFill>
                            <a:schemeClr val="tx1"/>
                          </a:solidFill>
                        </a:rPr>
                        <a:t>Stable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092132">
                <a:tc>
                  <a:txBody>
                    <a:bodyPr/>
                    <a:lstStyle/>
                    <a:p>
                      <a:pPr algn="ctr"/>
                      <a:r>
                        <a:rPr lang="en-CA" sz="2400" b="0" dirty="0">
                          <a:solidFill>
                            <a:schemeClr val="tx1"/>
                          </a:solidFill>
                        </a:rPr>
                        <a:t>Richness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400" b="0" dirty="0">
                          <a:solidFill>
                            <a:schemeClr val="tx1"/>
                          </a:solidFill>
                        </a:rPr>
                        <a:t>Stable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400" b="0" dirty="0">
                          <a:solidFill>
                            <a:schemeClr val="tx1"/>
                          </a:solidFill>
                        </a:rPr>
                        <a:t>Stable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400" b="0" dirty="0">
                          <a:solidFill>
                            <a:schemeClr val="tx1"/>
                          </a:solidFill>
                        </a:rPr>
                        <a:t>Stable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5" name="TextBox 4"/>
          <p:cNvSpPr txBox="1"/>
          <p:nvPr/>
        </p:nvSpPr>
        <p:spPr>
          <a:xfrm>
            <a:off x="5403273" y="387606"/>
            <a:ext cx="6578930" cy="1200329"/>
          </a:xfrm>
          <a:prstGeom prst="rect">
            <a:avLst/>
          </a:prstGeom>
          <a:noFill/>
        </p:spPr>
        <p:txBody>
          <a:bodyPr wrap="square" rtlCol="0">
            <a:spAutoFit/>
          </a:bodyPr>
          <a:lstStyle/>
          <a:p>
            <a:pPr algn="ctr"/>
            <a:r>
              <a:rPr lang="en-CA" sz="7200" b="1" dirty="0"/>
              <a:t>Raptors</a:t>
            </a:r>
          </a:p>
        </p:txBody>
      </p:sp>
    </p:spTree>
    <p:extLst>
      <p:ext uri="{BB962C8B-B14F-4D97-AF65-F5344CB8AC3E}">
        <p14:creationId xmlns:p14="http://schemas.microsoft.com/office/powerpoint/2010/main" val="1051295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9672" y="1394214"/>
            <a:ext cx="5160706" cy="3885708"/>
          </a:xfrm>
          <a:prstGeom prst="rect">
            <a:avLst/>
          </a:prstGeom>
        </p:spPr>
      </p:pic>
      <p:sp>
        <p:nvSpPr>
          <p:cNvPr id="3" name="TextBox 2"/>
          <p:cNvSpPr txBox="1"/>
          <p:nvPr/>
        </p:nvSpPr>
        <p:spPr>
          <a:xfrm>
            <a:off x="342407" y="5397910"/>
            <a:ext cx="5728750" cy="646331"/>
          </a:xfrm>
          <a:prstGeom prst="rect">
            <a:avLst/>
          </a:prstGeom>
          <a:noFill/>
        </p:spPr>
        <p:txBody>
          <a:bodyPr wrap="square" rtlCol="0">
            <a:spAutoFit/>
          </a:bodyPr>
          <a:lstStyle/>
          <a:p>
            <a:r>
              <a:rPr lang="en-CA" dirty="0"/>
              <a:t>Harlequin Duck</a:t>
            </a:r>
          </a:p>
          <a:p>
            <a:r>
              <a:rPr lang="en-CA" dirty="0"/>
              <a:t>Photo: Glenn Bartley</a:t>
            </a:r>
          </a:p>
        </p:txBody>
      </p:sp>
      <p:graphicFrame>
        <p:nvGraphicFramePr>
          <p:cNvPr id="4" name="Table 3"/>
          <p:cNvGraphicFramePr>
            <a:graphicFrameLocks noGrp="1"/>
          </p:cNvGraphicFramePr>
          <p:nvPr>
            <p:extLst>
              <p:ext uri="{D42A27DB-BD31-4B8C-83A1-F6EECF244321}">
                <p14:modId xmlns:p14="http://schemas.microsoft.com/office/powerpoint/2010/main" val="3967388832"/>
              </p:ext>
            </p:extLst>
          </p:nvPr>
        </p:nvGraphicFramePr>
        <p:xfrm>
          <a:off x="5501147" y="1667326"/>
          <a:ext cx="6548288" cy="3451818"/>
        </p:xfrm>
        <a:graphic>
          <a:graphicData uri="http://schemas.openxmlformats.org/drawingml/2006/table">
            <a:tbl>
              <a:tblPr firstRow="1" bandRow="1">
                <a:tableStyleId>{073A0DAA-6AF3-43AB-8588-CEC1D06C72B9}</a:tableStyleId>
              </a:tblPr>
              <a:tblGrid>
                <a:gridCol w="1637072">
                  <a:extLst>
                    <a:ext uri="{9D8B030D-6E8A-4147-A177-3AD203B41FA5}">
                      <a16:colId xmlns:a16="http://schemas.microsoft.com/office/drawing/2014/main" val="20000"/>
                    </a:ext>
                  </a:extLst>
                </a:gridCol>
                <a:gridCol w="1637072">
                  <a:extLst>
                    <a:ext uri="{9D8B030D-6E8A-4147-A177-3AD203B41FA5}">
                      <a16:colId xmlns:a16="http://schemas.microsoft.com/office/drawing/2014/main" val="20001"/>
                    </a:ext>
                  </a:extLst>
                </a:gridCol>
                <a:gridCol w="1637072">
                  <a:extLst>
                    <a:ext uri="{9D8B030D-6E8A-4147-A177-3AD203B41FA5}">
                      <a16:colId xmlns:a16="http://schemas.microsoft.com/office/drawing/2014/main" val="20002"/>
                    </a:ext>
                  </a:extLst>
                </a:gridCol>
                <a:gridCol w="1637072">
                  <a:extLst>
                    <a:ext uri="{9D8B030D-6E8A-4147-A177-3AD203B41FA5}">
                      <a16:colId xmlns:a16="http://schemas.microsoft.com/office/drawing/2014/main" val="20003"/>
                    </a:ext>
                  </a:extLst>
                </a:gridCol>
              </a:tblGrid>
              <a:tr h="1074378">
                <a:tc>
                  <a:txBody>
                    <a:bodyPr/>
                    <a:lstStyle/>
                    <a:p>
                      <a:pPr algn="ctr"/>
                      <a:r>
                        <a:rPr lang="en-CA" sz="2400" b="1" dirty="0">
                          <a:solidFill>
                            <a:schemeClr val="tx1"/>
                          </a:solidFill>
                        </a:rPr>
                        <a:t>Study</a:t>
                      </a:r>
                      <a:r>
                        <a:rPr lang="en-CA" sz="2400" b="1" baseline="0" dirty="0">
                          <a:solidFill>
                            <a:schemeClr val="tx1"/>
                          </a:solidFill>
                        </a:rPr>
                        <a:t> Site</a:t>
                      </a:r>
                      <a:endParaRPr lang="en-CA" sz="2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2400" b="1" dirty="0">
                          <a:solidFill>
                            <a:schemeClr val="tx1"/>
                          </a:solidFill>
                        </a:rPr>
                        <a:t>Beaver Lake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2400" b="1" dirty="0">
                          <a:solidFill>
                            <a:schemeClr val="tx1"/>
                          </a:solidFill>
                        </a:rPr>
                        <a:t>Lost Lagoon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2400" b="1" dirty="0">
                          <a:solidFill>
                            <a:schemeClr val="tx1"/>
                          </a:solidFill>
                        </a:rPr>
                        <a:t>The Seawall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0"/>
                  </a:ext>
                </a:extLst>
              </a:tr>
              <a:tr h="1092132">
                <a:tc>
                  <a:txBody>
                    <a:bodyPr/>
                    <a:lstStyle/>
                    <a:p>
                      <a:pPr algn="ctr"/>
                      <a:r>
                        <a:rPr lang="en-CA" sz="2400" b="0" dirty="0">
                          <a:solidFill>
                            <a:schemeClr val="tx1"/>
                          </a:solidFill>
                        </a:rPr>
                        <a:t>Abundance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400" b="0" dirty="0">
                          <a:solidFill>
                            <a:schemeClr val="tx1"/>
                          </a:solidFill>
                        </a:rPr>
                        <a:t>Increasing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400" b="0" dirty="0">
                          <a:solidFill>
                            <a:schemeClr val="tx1"/>
                          </a:solidFill>
                        </a:rPr>
                        <a:t>Decreasing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400" b="0" dirty="0">
                          <a:solidFill>
                            <a:schemeClr val="tx1"/>
                          </a:solidFill>
                        </a:rPr>
                        <a:t>No</a:t>
                      </a:r>
                    </a:p>
                    <a:p>
                      <a:pPr algn="ctr"/>
                      <a:r>
                        <a:rPr lang="en-CA" sz="2400" b="0" dirty="0">
                          <a:solidFill>
                            <a:schemeClr val="tx1"/>
                          </a:solidFill>
                        </a:rPr>
                        <a:t>temporal</a:t>
                      </a:r>
                      <a:r>
                        <a:rPr lang="en-CA" sz="2400" b="0" baseline="0" dirty="0">
                          <a:solidFill>
                            <a:schemeClr val="tx1"/>
                          </a:solidFill>
                        </a:rPr>
                        <a:t> </a:t>
                      </a:r>
                    </a:p>
                    <a:p>
                      <a:pPr algn="ctr"/>
                      <a:r>
                        <a:rPr lang="en-CA" sz="2400" b="0" dirty="0">
                          <a:solidFill>
                            <a:schemeClr val="tx1"/>
                          </a:solidFill>
                        </a:rPr>
                        <a:t>trend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092132">
                <a:tc>
                  <a:txBody>
                    <a:bodyPr/>
                    <a:lstStyle/>
                    <a:p>
                      <a:pPr algn="ctr"/>
                      <a:r>
                        <a:rPr lang="en-CA" sz="2400" b="0" dirty="0">
                          <a:solidFill>
                            <a:schemeClr val="tx1"/>
                          </a:solidFill>
                        </a:rPr>
                        <a:t>Richness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400" b="0" dirty="0">
                          <a:solidFill>
                            <a:schemeClr val="tx1"/>
                          </a:solidFill>
                        </a:rPr>
                        <a:t>Stable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400" b="0" dirty="0">
                          <a:solidFill>
                            <a:schemeClr val="tx1"/>
                          </a:solidFill>
                        </a:rPr>
                        <a:t>No</a:t>
                      </a:r>
                    </a:p>
                    <a:p>
                      <a:pPr algn="ctr"/>
                      <a:r>
                        <a:rPr lang="en-CA" sz="2400" b="0" dirty="0">
                          <a:solidFill>
                            <a:schemeClr val="tx1"/>
                          </a:solidFill>
                        </a:rPr>
                        <a:t>temporal</a:t>
                      </a:r>
                      <a:r>
                        <a:rPr lang="en-CA" sz="2400" b="0" baseline="0" dirty="0">
                          <a:solidFill>
                            <a:schemeClr val="tx1"/>
                          </a:solidFill>
                        </a:rPr>
                        <a:t> </a:t>
                      </a:r>
                    </a:p>
                    <a:p>
                      <a:pPr algn="ctr"/>
                      <a:r>
                        <a:rPr lang="en-CA" sz="2400" b="0" dirty="0">
                          <a:solidFill>
                            <a:schemeClr val="tx1"/>
                          </a:solidFill>
                        </a:rPr>
                        <a:t>trend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400" b="0" dirty="0">
                          <a:solidFill>
                            <a:schemeClr val="tx1"/>
                          </a:solidFill>
                        </a:rPr>
                        <a:t>Decreasing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5" name="TextBox 4"/>
          <p:cNvSpPr txBox="1"/>
          <p:nvPr/>
        </p:nvSpPr>
        <p:spPr>
          <a:xfrm>
            <a:off x="5403273" y="387606"/>
            <a:ext cx="6578930" cy="830997"/>
          </a:xfrm>
          <a:prstGeom prst="rect">
            <a:avLst/>
          </a:prstGeom>
          <a:noFill/>
        </p:spPr>
        <p:txBody>
          <a:bodyPr wrap="square" rtlCol="0">
            <a:spAutoFit/>
          </a:bodyPr>
          <a:lstStyle/>
          <a:p>
            <a:pPr algn="ctr"/>
            <a:r>
              <a:rPr lang="en-CA" sz="4800" b="1" dirty="0"/>
              <a:t>Ducks, Swans, and Geese</a:t>
            </a:r>
          </a:p>
        </p:txBody>
      </p:sp>
    </p:spTree>
    <p:extLst>
      <p:ext uri="{BB962C8B-B14F-4D97-AF65-F5344CB8AC3E}">
        <p14:creationId xmlns:p14="http://schemas.microsoft.com/office/powerpoint/2010/main" val="36663134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ttp://jordanrivercommission.com/wp-content/uploads/Kingfisher-Fish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819" y="1330939"/>
            <a:ext cx="5157340" cy="40227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p:cNvGraphicFramePr>
            <a:graphicFrameLocks noGrp="1"/>
          </p:cNvGraphicFramePr>
          <p:nvPr>
            <p:extLst>
              <p:ext uri="{D42A27DB-BD31-4B8C-83A1-F6EECF244321}">
                <p14:modId xmlns:p14="http://schemas.microsoft.com/office/powerpoint/2010/main" val="3867182047"/>
              </p:ext>
            </p:extLst>
          </p:nvPr>
        </p:nvGraphicFramePr>
        <p:xfrm>
          <a:off x="5515895" y="1616392"/>
          <a:ext cx="6548288" cy="3355230"/>
        </p:xfrm>
        <a:graphic>
          <a:graphicData uri="http://schemas.openxmlformats.org/drawingml/2006/table">
            <a:tbl>
              <a:tblPr firstRow="1" bandRow="1">
                <a:tableStyleId>{073A0DAA-6AF3-43AB-8588-CEC1D06C72B9}</a:tableStyleId>
              </a:tblPr>
              <a:tblGrid>
                <a:gridCol w="1637072">
                  <a:extLst>
                    <a:ext uri="{9D8B030D-6E8A-4147-A177-3AD203B41FA5}">
                      <a16:colId xmlns:a16="http://schemas.microsoft.com/office/drawing/2014/main" val="20000"/>
                    </a:ext>
                  </a:extLst>
                </a:gridCol>
                <a:gridCol w="1637072">
                  <a:extLst>
                    <a:ext uri="{9D8B030D-6E8A-4147-A177-3AD203B41FA5}">
                      <a16:colId xmlns:a16="http://schemas.microsoft.com/office/drawing/2014/main" val="20001"/>
                    </a:ext>
                  </a:extLst>
                </a:gridCol>
                <a:gridCol w="1637072">
                  <a:extLst>
                    <a:ext uri="{9D8B030D-6E8A-4147-A177-3AD203B41FA5}">
                      <a16:colId xmlns:a16="http://schemas.microsoft.com/office/drawing/2014/main" val="20002"/>
                    </a:ext>
                  </a:extLst>
                </a:gridCol>
                <a:gridCol w="1637072">
                  <a:extLst>
                    <a:ext uri="{9D8B030D-6E8A-4147-A177-3AD203B41FA5}">
                      <a16:colId xmlns:a16="http://schemas.microsoft.com/office/drawing/2014/main" val="20003"/>
                    </a:ext>
                  </a:extLst>
                </a:gridCol>
              </a:tblGrid>
              <a:tr h="1074378">
                <a:tc>
                  <a:txBody>
                    <a:bodyPr/>
                    <a:lstStyle/>
                    <a:p>
                      <a:pPr algn="ctr"/>
                      <a:r>
                        <a:rPr lang="en-CA" sz="2400" b="1" dirty="0">
                          <a:solidFill>
                            <a:schemeClr val="tx1"/>
                          </a:solidFill>
                        </a:rPr>
                        <a:t>Study</a:t>
                      </a:r>
                      <a:r>
                        <a:rPr lang="en-CA" sz="2400" b="1" baseline="0" dirty="0">
                          <a:solidFill>
                            <a:schemeClr val="tx1"/>
                          </a:solidFill>
                        </a:rPr>
                        <a:t> Site</a:t>
                      </a:r>
                      <a:endParaRPr lang="en-CA" sz="2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2400" b="1" dirty="0">
                          <a:solidFill>
                            <a:schemeClr val="tx1"/>
                          </a:solidFill>
                        </a:rPr>
                        <a:t>Beaver Lake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2400" b="1" dirty="0">
                          <a:solidFill>
                            <a:schemeClr val="tx1"/>
                          </a:solidFill>
                        </a:rPr>
                        <a:t>Lost Lagoon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2400" b="1" dirty="0">
                          <a:solidFill>
                            <a:schemeClr val="tx1"/>
                          </a:solidFill>
                        </a:rPr>
                        <a:t>The Seawall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0"/>
                  </a:ext>
                </a:extLst>
              </a:tr>
              <a:tr h="1092132">
                <a:tc>
                  <a:txBody>
                    <a:bodyPr/>
                    <a:lstStyle/>
                    <a:p>
                      <a:pPr algn="ctr"/>
                      <a:r>
                        <a:rPr lang="en-CA" sz="2400" b="0" dirty="0">
                          <a:solidFill>
                            <a:schemeClr val="tx1"/>
                          </a:solidFill>
                        </a:rPr>
                        <a:t>Abundance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400" b="0" dirty="0">
                          <a:solidFill>
                            <a:schemeClr val="tx1"/>
                          </a:solidFill>
                        </a:rPr>
                        <a:t>Stable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400" b="0" dirty="0">
                          <a:solidFill>
                            <a:schemeClr val="tx1"/>
                          </a:solidFill>
                        </a:rPr>
                        <a:t>Decreasing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400" b="0" dirty="0">
                          <a:solidFill>
                            <a:schemeClr val="tx1"/>
                          </a:solidFill>
                        </a:rPr>
                        <a:t>No</a:t>
                      </a:r>
                    </a:p>
                    <a:p>
                      <a:pPr algn="ctr"/>
                      <a:r>
                        <a:rPr lang="en-CA" sz="2400" b="0" dirty="0">
                          <a:solidFill>
                            <a:schemeClr val="tx1"/>
                          </a:solidFill>
                        </a:rPr>
                        <a:t>temporal</a:t>
                      </a:r>
                      <a:r>
                        <a:rPr lang="en-CA" sz="2400" b="0" baseline="0" dirty="0">
                          <a:solidFill>
                            <a:schemeClr val="tx1"/>
                          </a:solidFill>
                        </a:rPr>
                        <a:t> </a:t>
                      </a:r>
                    </a:p>
                    <a:p>
                      <a:pPr algn="ctr"/>
                      <a:r>
                        <a:rPr lang="en-CA" sz="2400" b="0" dirty="0">
                          <a:solidFill>
                            <a:schemeClr val="tx1"/>
                          </a:solidFill>
                        </a:rPr>
                        <a:t>trend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092132">
                <a:tc>
                  <a:txBody>
                    <a:bodyPr/>
                    <a:lstStyle/>
                    <a:p>
                      <a:pPr algn="ctr"/>
                      <a:r>
                        <a:rPr lang="en-CA" sz="2400" b="0" dirty="0">
                          <a:solidFill>
                            <a:schemeClr val="tx1"/>
                          </a:solidFill>
                        </a:rPr>
                        <a:t>Richness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400" b="0" dirty="0">
                          <a:solidFill>
                            <a:schemeClr val="tx1"/>
                          </a:solidFill>
                        </a:rPr>
                        <a:t>Stable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400" b="0" dirty="0">
                          <a:solidFill>
                            <a:schemeClr val="tx1"/>
                          </a:solidFill>
                        </a:rPr>
                        <a:t>Stable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400" b="0" dirty="0">
                          <a:solidFill>
                            <a:schemeClr val="tx1"/>
                          </a:solidFill>
                        </a:rPr>
                        <a:t>Increasing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5" name="TextBox 4"/>
          <p:cNvSpPr txBox="1"/>
          <p:nvPr/>
        </p:nvSpPr>
        <p:spPr>
          <a:xfrm>
            <a:off x="342407" y="5397910"/>
            <a:ext cx="5728750" cy="646331"/>
          </a:xfrm>
          <a:prstGeom prst="rect">
            <a:avLst/>
          </a:prstGeom>
          <a:noFill/>
        </p:spPr>
        <p:txBody>
          <a:bodyPr wrap="square" rtlCol="0">
            <a:spAutoFit/>
          </a:bodyPr>
          <a:lstStyle/>
          <a:p>
            <a:r>
              <a:rPr lang="en-CA" dirty="0"/>
              <a:t>Belted Kingfisher</a:t>
            </a:r>
          </a:p>
          <a:p>
            <a:r>
              <a:rPr lang="en-CA" dirty="0"/>
              <a:t>Photo: unknown</a:t>
            </a:r>
          </a:p>
        </p:txBody>
      </p:sp>
      <p:sp>
        <p:nvSpPr>
          <p:cNvPr id="6" name="TextBox 5"/>
          <p:cNvSpPr txBox="1"/>
          <p:nvPr/>
        </p:nvSpPr>
        <p:spPr>
          <a:xfrm>
            <a:off x="5403273" y="387606"/>
            <a:ext cx="6578930" cy="830997"/>
          </a:xfrm>
          <a:prstGeom prst="rect">
            <a:avLst/>
          </a:prstGeom>
          <a:noFill/>
        </p:spPr>
        <p:txBody>
          <a:bodyPr wrap="square" rtlCol="0">
            <a:spAutoFit/>
          </a:bodyPr>
          <a:lstStyle/>
          <a:p>
            <a:pPr algn="ctr"/>
            <a:r>
              <a:rPr lang="en-CA" sz="4800" b="1" dirty="0"/>
              <a:t>Other </a:t>
            </a:r>
            <a:r>
              <a:rPr lang="en-CA" sz="4800" b="1" dirty="0" err="1"/>
              <a:t>Waterbirds</a:t>
            </a:r>
            <a:endParaRPr lang="en-CA" sz="4800" b="1" dirty="0"/>
          </a:p>
        </p:txBody>
      </p:sp>
    </p:spTree>
    <p:extLst>
      <p:ext uri="{BB962C8B-B14F-4D97-AF65-F5344CB8AC3E}">
        <p14:creationId xmlns:p14="http://schemas.microsoft.com/office/powerpoint/2010/main" val="3044044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d2fbmjy3x0sdua.cloudfront.net/cdn/farfuture/yoieIpJZj6YWF3quOeuKMO5cLKFtP_Hfs2cFeNkujTs/mtime:1422549795/sites/default/files/Spotted_Towhee_s52-13-420_l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24" y="1179871"/>
            <a:ext cx="5120064" cy="41000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p:cNvGraphicFramePr>
            <a:graphicFrameLocks noGrp="1"/>
          </p:cNvGraphicFramePr>
          <p:nvPr>
            <p:extLst>
              <p:ext uri="{D42A27DB-BD31-4B8C-83A1-F6EECF244321}">
                <p14:modId xmlns:p14="http://schemas.microsoft.com/office/powerpoint/2010/main" val="4124208153"/>
              </p:ext>
            </p:extLst>
          </p:nvPr>
        </p:nvGraphicFramePr>
        <p:xfrm>
          <a:off x="5515895" y="1159204"/>
          <a:ext cx="6548288" cy="4183338"/>
        </p:xfrm>
        <a:graphic>
          <a:graphicData uri="http://schemas.openxmlformats.org/drawingml/2006/table">
            <a:tbl>
              <a:tblPr firstRow="1" bandRow="1">
                <a:tableStyleId>{073A0DAA-6AF3-43AB-8588-CEC1D06C72B9}</a:tableStyleId>
              </a:tblPr>
              <a:tblGrid>
                <a:gridCol w="1637072">
                  <a:extLst>
                    <a:ext uri="{9D8B030D-6E8A-4147-A177-3AD203B41FA5}">
                      <a16:colId xmlns:a16="http://schemas.microsoft.com/office/drawing/2014/main" val="20000"/>
                    </a:ext>
                  </a:extLst>
                </a:gridCol>
                <a:gridCol w="1637072">
                  <a:extLst>
                    <a:ext uri="{9D8B030D-6E8A-4147-A177-3AD203B41FA5}">
                      <a16:colId xmlns:a16="http://schemas.microsoft.com/office/drawing/2014/main" val="20001"/>
                    </a:ext>
                  </a:extLst>
                </a:gridCol>
                <a:gridCol w="1637072">
                  <a:extLst>
                    <a:ext uri="{9D8B030D-6E8A-4147-A177-3AD203B41FA5}">
                      <a16:colId xmlns:a16="http://schemas.microsoft.com/office/drawing/2014/main" val="20002"/>
                    </a:ext>
                  </a:extLst>
                </a:gridCol>
                <a:gridCol w="1637072">
                  <a:extLst>
                    <a:ext uri="{9D8B030D-6E8A-4147-A177-3AD203B41FA5}">
                      <a16:colId xmlns:a16="http://schemas.microsoft.com/office/drawing/2014/main" val="20003"/>
                    </a:ext>
                  </a:extLst>
                </a:gridCol>
              </a:tblGrid>
              <a:tr h="1074378">
                <a:tc>
                  <a:txBody>
                    <a:bodyPr/>
                    <a:lstStyle/>
                    <a:p>
                      <a:pPr algn="ctr"/>
                      <a:r>
                        <a:rPr lang="en-CA" sz="2400" b="1" dirty="0">
                          <a:solidFill>
                            <a:schemeClr val="tx1"/>
                          </a:solidFill>
                        </a:rPr>
                        <a:t>Study</a:t>
                      </a:r>
                      <a:r>
                        <a:rPr lang="en-CA" sz="2400" b="1" baseline="0" dirty="0">
                          <a:solidFill>
                            <a:schemeClr val="tx1"/>
                          </a:solidFill>
                        </a:rPr>
                        <a:t> Site</a:t>
                      </a:r>
                      <a:endParaRPr lang="en-CA" sz="2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2400" b="1" dirty="0">
                          <a:solidFill>
                            <a:schemeClr val="tx1"/>
                          </a:solidFill>
                        </a:rPr>
                        <a:t>Beaver Lake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2400" b="1" dirty="0">
                          <a:solidFill>
                            <a:schemeClr val="tx1"/>
                          </a:solidFill>
                        </a:rPr>
                        <a:t>Lost Lagoon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2400" b="1" dirty="0">
                          <a:solidFill>
                            <a:schemeClr val="tx1"/>
                          </a:solidFill>
                        </a:rPr>
                        <a:t>The Seawall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0"/>
                  </a:ext>
                </a:extLst>
              </a:tr>
              <a:tr h="1092132">
                <a:tc>
                  <a:txBody>
                    <a:bodyPr/>
                    <a:lstStyle/>
                    <a:p>
                      <a:pPr algn="ctr"/>
                      <a:r>
                        <a:rPr lang="en-CA" sz="2400" b="0" dirty="0">
                          <a:solidFill>
                            <a:schemeClr val="tx1"/>
                          </a:solidFill>
                        </a:rPr>
                        <a:t>Abundance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400" b="0" dirty="0">
                          <a:solidFill>
                            <a:schemeClr val="tx1"/>
                          </a:solidFill>
                        </a:rPr>
                        <a:t>No</a:t>
                      </a:r>
                    </a:p>
                    <a:p>
                      <a:pPr algn="ctr"/>
                      <a:r>
                        <a:rPr lang="en-CA" sz="2400" b="0" dirty="0">
                          <a:solidFill>
                            <a:schemeClr val="tx1"/>
                          </a:solidFill>
                        </a:rPr>
                        <a:t>temporal</a:t>
                      </a:r>
                      <a:r>
                        <a:rPr lang="en-CA" sz="2400" b="0" baseline="0" dirty="0">
                          <a:solidFill>
                            <a:schemeClr val="tx1"/>
                          </a:solidFill>
                        </a:rPr>
                        <a:t> </a:t>
                      </a:r>
                    </a:p>
                    <a:p>
                      <a:pPr algn="ctr"/>
                      <a:r>
                        <a:rPr lang="en-CA" sz="2400" b="0" dirty="0">
                          <a:solidFill>
                            <a:schemeClr val="tx1"/>
                          </a:solidFill>
                        </a:rPr>
                        <a:t>trend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400" b="0" dirty="0">
                          <a:solidFill>
                            <a:schemeClr val="tx1"/>
                          </a:solidFill>
                        </a:rPr>
                        <a:t>May be increasing or no</a:t>
                      </a:r>
                    </a:p>
                    <a:p>
                      <a:pPr algn="ctr"/>
                      <a:r>
                        <a:rPr lang="en-CA" sz="2400" b="0" dirty="0">
                          <a:solidFill>
                            <a:schemeClr val="tx1"/>
                          </a:solidFill>
                        </a:rPr>
                        <a:t>temporal</a:t>
                      </a:r>
                      <a:r>
                        <a:rPr lang="en-CA" sz="2400" b="0" baseline="0" dirty="0">
                          <a:solidFill>
                            <a:schemeClr val="tx1"/>
                          </a:solidFill>
                        </a:rPr>
                        <a:t> </a:t>
                      </a:r>
                    </a:p>
                    <a:p>
                      <a:pPr algn="ctr"/>
                      <a:r>
                        <a:rPr lang="en-CA" sz="2400" b="0" dirty="0">
                          <a:solidFill>
                            <a:schemeClr val="tx1"/>
                          </a:solidFill>
                        </a:rPr>
                        <a:t>trend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400" b="0" dirty="0">
                          <a:solidFill>
                            <a:schemeClr val="tx1"/>
                          </a:solidFill>
                        </a:rPr>
                        <a:t>No</a:t>
                      </a:r>
                    </a:p>
                    <a:p>
                      <a:pPr algn="ctr"/>
                      <a:r>
                        <a:rPr lang="en-CA" sz="2400" b="0" dirty="0">
                          <a:solidFill>
                            <a:schemeClr val="tx1"/>
                          </a:solidFill>
                        </a:rPr>
                        <a:t>temporal</a:t>
                      </a:r>
                      <a:r>
                        <a:rPr lang="en-CA" sz="2400" b="0" baseline="0" dirty="0">
                          <a:solidFill>
                            <a:schemeClr val="tx1"/>
                          </a:solidFill>
                        </a:rPr>
                        <a:t> </a:t>
                      </a:r>
                    </a:p>
                    <a:p>
                      <a:pPr algn="ctr"/>
                      <a:r>
                        <a:rPr lang="en-CA" sz="2400" b="0" dirty="0">
                          <a:solidFill>
                            <a:schemeClr val="tx1"/>
                          </a:solidFill>
                        </a:rPr>
                        <a:t>trend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092132">
                <a:tc>
                  <a:txBody>
                    <a:bodyPr/>
                    <a:lstStyle/>
                    <a:p>
                      <a:pPr algn="ctr"/>
                      <a:r>
                        <a:rPr lang="en-CA" sz="2400" b="0" dirty="0">
                          <a:solidFill>
                            <a:schemeClr val="tx1"/>
                          </a:solidFill>
                        </a:rPr>
                        <a:t>Richness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400" b="0" dirty="0">
                          <a:solidFill>
                            <a:schemeClr val="tx1"/>
                          </a:solidFill>
                        </a:rPr>
                        <a:t>No</a:t>
                      </a:r>
                    </a:p>
                    <a:p>
                      <a:pPr algn="ctr"/>
                      <a:r>
                        <a:rPr lang="en-CA" sz="2400" b="0" dirty="0">
                          <a:solidFill>
                            <a:schemeClr val="tx1"/>
                          </a:solidFill>
                        </a:rPr>
                        <a:t>temporal</a:t>
                      </a:r>
                      <a:r>
                        <a:rPr lang="en-CA" sz="2400" b="0" baseline="0" dirty="0">
                          <a:solidFill>
                            <a:schemeClr val="tx1"/>
                          </a:solidFill>
                        </a:rPr>
                        <a:t> </a:t>
                      </a:r>
                    </a:p>
                    <a:p>
                      <a:pPr algn="ctr"/>
                      <a:r>
                        <a:rPr lang="en-CA" sz="2400" b="0" dirty="0">
                          <a:solidFill>
                            <a:schemeClr val="tx1"/>
                          </a:solidFill>
                        </a:rPr>
                        <a:t>trend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400" b="0" dirty="0">
                          <a:solidFill>
                            <a:schemeClr val="tx1"/>
                          </a:solidFill>
                        </a:rPr>
                        <a:t>No</a:t>
                      </a:r>
                    </a:p>
                    <a:p>
                      <a:pPr algn="ctr"/>
                      <a:r>
                        <a:rPr lang="en-CA" sz="2400" b="0" dirty="0">
                          <a:solidFill>
                            <a:schemeClr val="tx1"/>
                          </a:solidFill>
                        </a:rPr>
                        <a:t>temporal</a:t>
                      </a:r>
                      <a:r>
                        <a:rPr lang="en-CA" sz="2400" b="0" baseline="0" dirty="0">
                          <a:solidFill>
                            <a:schemeClr val="tx1"/>
                          </a:solidFill>
                        </a:rPr>
                        <a:t> </a:t>
                      </a:r>
                    </a:p>
                    <a:p>
                      <a:pPr algn="ctr"/>
                      <a:r>
                        <a:rPr lang="en-CA" sz="2400" b="0" dirty="0">
                          <a:solidFill>
                            <a:schemeClr val="tx1"/>
                          </a:solidFill>
                        </a:rPr>
                        <a:t>trend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400" b="0" dirty="0">
                          <a:solidFill>
                            <a:schemeClr val="tx1"/>
                          </a:solidFill>
                        </a:rPr>
                        <a:t>Stable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4" name="TextBox 3"/>
          <p:cNvSpPr txBox="1"/>
          <p:nvPr/>
        </p:nvSpPr>
        <p:spPr>
          <a:xfrm>
            <a:off x="342407" y="5397910"/>
            <a:ext cx="5728750" cy="646331"/>
          </a:xfrm>
          <a:prstGeom prst="rect">
            <a:avLst/>
          </a:prstGeom>
          <a:noFill/>
        </p:spPr>
        <p:txBody>
          <a:bodyPr wrap="square" rtlCol="0">
            <a:spAutoFit/>
          </a:bodyPr>
          <a:lstStyle/>
          <a:p>
            <a:r>
              <a:rPr lang="en-CA" dirty="0"/>
              <a:t>Spotted Towhee</a:t>
            </a:r>
          </a:p>
          <a:p>
            <a:r>
              <a:rPr lang="en-CA" dirty="0"/>
              <a:t>Photo: Brian E. Small</a:t>
            </a:r>
          </a:p>
        </p:txBody>
      </p:sp>
      <p:sp>
        <p:nvSpPr>
          <p:cNvPr id="5" name="TextBox 4"/>
          <p:cNvSpPr txBox="1"/>
          <p:nvPr/>
        </p:nvSpPr>
        <p:spPr>
          <a:xfrm>
            <a:off x="5403273" y="348874"/>
            <a:ext cx="6578930" cy="830997"/>
          </a:xfrm>
          <a:prstGeom prst="rect">
            <a:avLst/>
          </a:prstGeom>
          <a:noFill/>
        </p:spPr>
        <p:txBody>
          <a:bodyPr wrap="square" rtlCol="0">
            <a:spAutoFit/>
          </a:bodyPr>
          <a:lstStyle/>
          <a:p>
            <a:pPr algn="ctr"/>
            <a:r>
              <a:rPr lang="en-CA" sz="4800" b="1" dirty="0"/>
              <a:t>Songbirds</a:t>
            </a:r>
          </a:p>
        </p:txBody>
      </p:sp>
    </p:spTree>
    <p:extLst>
      <p:ext uri="{BB962C8B-B14F-4D97-AF65-F5344CB8AC3E}">
        <p14:creationId xmlns:p14="http://schemas.microsoft.com/office/powerpoint/2010/main" val="3339996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7309" y="553583"/>
            <a:ext cx="4158307" cy="5522752"/>
          </a:xfrm>
          <a:prstGeom prst="rect">
            <a:avLst/>
          </a:prstGeom>
        </p:spPr>
      </p:pic>
      <p:sp>
        <p:nvSpPr>
          <p:cNvPr id="3" name="TextBox 2"/>
          <p:cNvSpPr txBox="1"/>
          <p:nvPr/>
        </p:nvSpPr>
        <p:spPr>
          <a:xfrm>
            <a:off x="479322" y="6063344"/>
            <a:ext cx="5728750" cy="646331"/>
          </a:xfrm>
          <a:prstGeom prst="rect">
            <a:avLst/>
          </a:prstGeom>
          <a:noFill/>
        </p:spPr>
        <p:txBody>
          <a:bodyPr wrap="square" rtlCol="0">
            <a:spAutoFit/>
          </a:bodyPr>
          <a:lstStyle/>
          <a:p>
            <a:r>
              <a:rPr lang="en-CA" dirty="0"/>
              <a:t>Pileated Woodpecker</a:t>
            </a:r>
          </a:p>
          <a:p>
            <a:r>
              <a:rPr lang="en-CA" dirty="0"/>
              <a:t>Photo: Aida </a:t>
            </a:r>
            <a:r>
              <a:rPr lang="en-US" dirty="0" err="1"/>
              <a:t>Villaronga</a:t>
            </a:r>
            <a:endParaRPr lang="en-CA" dirty="0"/>
          </a:p>
        </p:txBody>
      </p:sp>
      <p:graphicFrame>
        <p:nvGraphicFramePr>
          <p:cNvPr id="4" name="Table 3"/>
          <p:cNvGraphicFramePr>
            <a:graphicFrameLocks noGrp="1"/>
          </p:cNvGraphicFramePr>
          <p:nvPr>
            <p:extLst>
              <p:ext uri="{D42A27DB-BD31-4B8C-83A1-F6EECF244321}">
                <p14:modId xmlns:p14="http://schemas.microsoft.com/office/powerpoint/2010/main" val="1240181785"/>
              </p:ext>
            </p:extLst>
          </p:nvPr>
        </p:nvGraphicFramePr>
        <p:xfrm>
          <a:off x="5220928" y="1685638"/>
          <a:ext cx="6548288" cy="3258642"/>
        </p:xfrm>
        <a:graphic>
          <a:graphicData uri="http://schemas.openxmlformats.org/drawingml/2006/table">
            <a:tbl>
              <a:tblPr firstRow="1" bandRow="1">
                <a:tableStyleId>{073A0DAA-6AF3-43AB-8588-CEC1D06C72B9}</a:tableStyleId>
              </a:tblPr>
              <a:tblGrid>
                <a:gridCol w="1637072">
                  <a:extLst>
                    <a:ext uri="{9D8B030D-6E8A-4147-A177-3AD203B41FA5}">
                      <a16:colId xmlns:a16="http://schemas.microsoft.com/office/drawing/2014/main" val="20000"/>
                    </a:ext>
                  </a:extLst>
                </a:gridCol>
                <a:gridCol w="1637072">
                  <a:extLst>
                    <a:ext uri="{9D8B030D-6E8A-4147-A177-3AD203B41FA5}">
                      <a16:colId xmlns:a16="http://schemas.microsoft.com/office/drawing/2014/main" val="20001"/>
                    </a:ext>
                  </a:extLst>
                </a:gridCol>
                <a:gridCol w="1637072">
                  <a:extLst>
                    <a:ext uri="{9D8B030D-6E8A-4147-A177-3AD203B41FA5}">
                      <a16:colId xmlns:a16="http://schemas.microsoft.com/office/drawing/2014/main" val="20002"/>
                    </a:ext>
                  </a:extLst>
                </a:gridCol>
                <a:gridCol w="1637072">
                  <a:extLst>
                    <a:ext uri="{9D8B030D-6E8A-4147-A177-3AD203B41FA5}">
                      <a16:colId xmlns:a16="http://schemas.microsoft.com/office/drawing/2014/main" val="20003"/>
                    </a:ext>
                  </a:extLst>
                </a:gridCol>
              </a:tblGrid>
              <a:tr h="1074378">
                <a:tc>
                  <a:txBody>
                    <a:bodyPr/>
                    <a:lstStyle/>
                    <a:p>
                      <a:pPr algn="ctr"/>
                      <a:r>
                        <a:rPr lang="en-CA" sz="2400" b="1" dirty="0">
                          <a:solidFill>
                            <a:schemeClr val="tx1"/>
                          </a:solidFill>
                        </a:rPr>
                        <a:t>Study</a:t>
                      </a:r>
                      <a:r>
                        <a:rPr lang="en-CA" sz="2400" b="1" baseline="0" dirty="0">
                          <a:solidFill>
                            <a:schemeClr val="tx1"/>
                          </a:solidFill>
                        </a:rPr>
                        <a:t> Site</a:t>
                      </a:r>
                      <a:endParaRPr lang="en-CA" sz="2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2400" b="1" dirty="0">
                          <a:solidFill>
                            <a:schemeClr val="tx1"/>
                          </a:solidFill>
                        </a:rPr>
                        <a:t>Beaver Lake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2400" b="1" dirty="0">
                          <a:solidFill>
                            <a:schemeClr val="tx1"/>
                          </a:solidFill>
                        </a:rPr>
                        <a:t>Lost Lagoon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2400" b="1" dirty="0">
                          <a:solidFill>
                            <a:schemeClr val="tx1"/>
                          </a:solidFill>
                        </a:rPr>
                        <a:t>The Seawall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0"/>
                  </a:ext>
                </a:extLst>
              </a:tr>
              <a:tr h="1092132">
                <a:tc>
                  <a:txBody>
                    <a:bodyPr/>
                    <a:lstStyle/>
                    <a:p>
                      <a:pPr algn="ctr"/>
                      <a:r>
                        <a:rPr lang="en-CA" sz="2400" b="0" dirty="0">
                          <a:solidFill>
                            <a:schemeClr val="tx1"/>
                          </a:solidFill>
                        </a:rPr>
                        <a:t>Abundance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400" b="0" dirty="0">
                          <a:solidFill>
                            <a:schemeClr val="tx1"/>
                          </a:solidFill>
                        </a:rPr>
                        <a:t>Stable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400" b="0" dirty="0">
                          <a:solidFill>
                            <a:schemeClr val="tx1"/>
                          </a:solidFill>
                        </a:rPr>
                        <a:t>Stable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400" b="0" dirty="0">
                          <a:solidFill>
                            <a:schemeClr val="tx1"/>
                          </a:solidFill>
                        </a:rPr>
                        <a:t>Cannot discern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092132">
                <a:tc>
                  <a:txBody>
                    <a:bodyPr/>
                    <a:lstStyle/>
                    <a:p>
                      <a:pPr algn="ctr"/>
                      <a:r>
                        <a:rPr lang="en-CA" sz="2400" b="0" dirty="0">
                          <a:solidFill>
                            <a:schemeClr val="tx1"/>
                          </a:solidFill>
                        </a:rPr>
                        <a:t>Richness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400" b="0" dirty="0">
                          <a:solidFill>
                            <a:schemeClr val="tx1"/>
                          </a:solidFill>
                        </a:rPr>
                        <a:t>Stable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400" b="0" dirty="0">
                          <a:solidFill>
                            <a:schemeClr val="tx1"/>
                          </a:solidFill>
                        </a:rPr>
                        <a:t>Stable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400" b="0" dirty="0">
                          <a:solidFill>
                            <a:schemeClr val="tx1"/>
                          </a:solidFill>
                        </a:rPr>
                        <a:t>Increasing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5" name="TextBox 4"/>
          <p:cNvSpPr txBox="1"/>
          <p:nvPr/>
        </p:nvSpPr>
        <p:spPr>
          <a:xfrm>
            <a:off x="5130140" y="387606"/>
            <a:ext cx="6578930" cy="1200329"/>
          </a:xfrm>
          <a:prstGeom prst="rect">
            <a:avLst/>
          </a:prstGeom>
          <a:noFill/>
        </p:spPr>
        <p:txBody>
          <a:bodyPr wrap="square" rtlCol="0">
            <a:spAutoFit/>
          </a:bodyPr>
          <a:lstStyle/>
          <a:p>
            <a:pPr algn="ctr"/>
            <a:r>
              <a:rPr lang="en-CA" sz="7200" b="1" dirty="0"/>
              <a:t>Woodpeckers</a:t>
            </a:r>
          </a:p>
        </p:txBody>
      </p:sp>
    </p:spTree>
    <p:extLst>
      <p:ext uri="{BB962C8B-B14F-4D97-AF65-F5344CB8AC3E}">
        <p14:creationId xmlns:p14="http://schemas.microsoft.com/office/powerpoint/2010/main" val="24746303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740" y="1333676"/>
            <a:ext cx="5300256" cy="3533504"/>
          </a:xfrm>
          <a:prstGeom prst="rect">
            <a:avLst/>
          </a:prstGeom>
        </p:spPr>
      </p:pic>
      <p:sp>
        <p:nvSpPr>
          <p:cNvPr id="3" name="TextBox 2"/>
          <p:cNvSpPr txBox="1"/>
          <p:nvPr/>
        </p:nvSpPr>
        <p:spPr>
          <a:xfrm>
            <a:off x="232496" y="4867180"/>
            <a:ext cx="5728750" cy="646331"/>
          </a:xfrm>
          <a:prstGeom prst="rect">
            <a:avLst/>
          </a:prstGeom>
          <a:noFill/>
        </p:spPr>
        <p:txBody>
          <a:bodyPr wrap="square" rtlCol="0">
            <a:spAutoFit/>
          </a:bodyPr>
          <a:lstStyle/>
          <a:p>
            <a:r>
              <a:rPr lang="en-CA" dirty="0"/>
              <a:t>Anna`s Hummingbird</a:t>
            </a:r>
          </a:p>
          <a:p>
            <a:r>
              <a:rPr lang="en-CA" dirty="0"/>
              <a:t>Photo: unknown</a:t>
            </a:r>
          </a:p>
        </p:txBody>
      </p:sp>
      <p:graphicFrame>
        <p:nvGraphicFramePr>
          <p:cNvPr id="4" name="Table 3"/>
          <p:cNvGraphicFramePr>
            <a:graphicFrameLocks noGrp="1"/>
          </p:cNvGraphicFramePr>
          <p:nvPr>
            <p:extLst>
              <p:ext uri="{D42A27DB-BD31-4B8C-83A1-F6EECF244321}">
                <p14:modId xmlns:p14="http://schemas.microsoft.com/office/powerpoint/2010/main" val="1620860063"/>
              </p:ext>
            </p:extLst>
          </p:nvPr>
        </p:nvGraphicFramePr>
        <p:xfrm>
          <a:off x="5555224" y="1456358"/>
          <a:ext cx="6548288" cy="3355230"/>
        </p:xfrm>
        <a:graphic>
          <a:graphicData uri="http://schemas.openxmlformats.org/drawingml/2006/table">
            <a:tbl>
              <a:tblPr firstRow="1" bandRow="1">
                <a:tableStyleId>{073A0DAA-6AF3-43AB-8588-CEC1D06C72B9}</a:tableStyleId>
              </a:tblPr>
              <a:tblGrid>
                <a:gridCol w="1637072">
                  <a:extLst>
                    <a:ext uri="{9D8B030D-6E8A-4147-A177-3AD203B41FA5}">
                      <a16:colId xmlns:a16="http://schemas.microsoft.com/office/drawing/2014/main" val="20000"/>
                    </a:ext>
                  </a:extLst>
                </a:gridCol>
                <a:gridCol w="1637072">
                  <a:extLst>
                    <a:ext uri="{9D8B030D-6E8A-4147-A177-3AD203B41FA5}">
                      <a16:colId xmlns:a16="http://schemas.microsoft.com/office/drawing/2014/main" val="20001"/>
                    </a:ext>
                  </a:extLst>
                </a:gridCol>
                <a:gridCol w="1637072">
                  <a:extLst>
                    <a:ext uri="{9D8B030D-6E8A-4147-A177-3AD203B41FA5}">
                      <a16:colId xmlns:a16="http://schemas.microsoft.com/office/drawing/2014/main" val="20002"/>
                    </a:ext>
                  </a:extLst>
                </a:gridCol>
                <a:gridCol w="1637072">
                  <a:extLst>
                    <a:ext uri="{9D8B030D-6E8A-4147-A177-3AD203B41FA5}">
                      <a16:colId xmlns:a16="http://schemas.microsoft.com/office/drawing/2014/main" val="20003"/>
                    </a:ext>
                  </a:extLst>
                </a:gridCol>
              </a:tblGrid>
              <a:tr h="1074378">
                <a:tc>
                  <a:txBody>
                    <a:bodyPr/>
                    <a:lstStyle/>
                    <a:p>
                      <a:pPr algn="ctr"/>
                      <a:r>
                        <a:rPr lang="en-CA" sz="2400" b="1" dirty="0">
                          <a:solidFill>
                            <a:schemeClr val="tx1"/>
                          </a:solidFill>
                        </a:rPr>
                        <a:t>Study</a:t>
                      </a:r>
                      <a:r>
                        <a:rPr lang="en-CA" sz="2400" b="1" baseline="0" dirty="0">
                          <a:solidFill>
                            <a:schemeClr val="tx1"/>
                          </a:solidFill>
                        </a:rPr>
                        <a:t> Site</a:t>
                      </a:r>
                      <a:endParaRPr lang="en-CA" sz="2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2400" b="1" dirty="0">
                          <a:solidFill>
                            <a:schemeClr val="tx1"/>
                          </a:solidFill>
                        </a:rPr>
                        <a:t>Beaver Lake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2400" b="1" dirty="0">
                          <a:solidFill>
                            <a:schemeClr val="tx1"/>
                          </a:solidFill>
                        </a:rPr>
                        <a:t>Lost Lagoon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2400" b="1" dirty="0">
                          <a:solidFill>
                            <a:schemeClr val="tx1"/>
                          </a:solidFill>
                        </a:rPr>
                        <a:t>The Seawall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0"/>
                  </a:ext>
                </a:extLst>
              </a:tr>
              <a:tr h="1092132">
                <a:tc>
                  <a:txBody>
                    <a:bodyPr/>
                    <a:lstStyle/>
                    <a:p>
                      <a:pPr algn="ctr"/>
                      <a:r>
                        <a:rPr lang="en-CA" sz="2400" b="0" dirty="0">
                          <a:solidFill>
                            <a:schemeClr val="tx1"/>
                          </a:solidFill>
                        </a:rPr>
                        <a:t>Abundance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400" b="0" dirty="0">
                          <a:solidFill>
                            <a:schemeClr val="tx1"/>
                          </a:solidFill>
                        </a:rPr>
                        <a:t>Stable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400" b="0" dirty="0">
                          <a:solidFill>
                            <a:schemeClr val="tx1"/>
                          </a:solidFill>
                        </a:rPr>
                        <a:t>Stable, but may be increasing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400" b="0" dirty="0">
                          <a:solidFill>
                            <a:schemeClr val="tx1"/>
                          </a:solidFill>
                        </a:rPr>
                        <a:t>None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092132">
                <a:tc>
                  <a:txBody>
                    <a:bodyPr/>
                    <a:lstStyle/>
                    <a:p>
                      <a:pPr algn="ctr"/>
                      <a:r>
                        <a:rPr lang="en-CA" sz="2400" b="0" dirty="0">
                          <a:solidFill>
                            <a:schemeClr val="tx1"/>
                          </a:solidFill>
                        </a:rPr>
                        <a:t>Richness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400" b="0" dirty="0">
                          <a:solidFill>
                            <a:schemeClr val="tx1"/>
                          </a:solidFill>
                        </a:rPr>
                        <a:t>Stable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400" b="0" dirty="0">
                          <a:solidFill>
                            <a:schemeClr val="tx1"/>
                          </a:solidFill>
                        </a:rPr>
                        <a:t>Stable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400" b="0" dirty="0">
                          <a:solidFill>
                            <a:schemeClr val="tx1"/>
                          </a:solidFill>
                        </a:rPr>
                        <a:t>None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5" name="TextBox 4"/>
          <p:cNvSpPr txBox="1"/>
          <p:nvPr/>
        </p:nvSpPr>
        <p:spPr>
          <a:xfrm>
            <a:off x="5613070" y="268852"/>
            <a:ext cx="6578930" cy="1200329"/>
          </a:xfrm>
          <a:prstGeom prst="rect">
            <a:avLst/>
          </a:prstGeom>
          <a:noFill/>
        </p:spPr>
        <p:txBody>
          <a:bodyPr wrap="square" rtlCol="0">
            <a:spAutoFit/>
          </a:bodyPr>
          <a:lstStyle/>
          <a:p>
            <a:pPr algn="ctr"/>
            <a:r>
              <a:rPr lang="en-CA" sz="7200" b="1" dirty="0"/>
              <a:t>Hummingbirds</a:t>
            </a:r>
          </a:p>
        </p:txBody>
      </p:sp>
    </p:spTree>
    <p:extLst>
      <p:ext uri="{BB962C8B-B14F-4D97-AF65-F5344CB8AC3E}">
        <p14:creationId xmlns:p14="http://schemas.microsoft.com/office/powerpoint/2010/main" val="34346540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s://theethogram.files.wordpress.com/2015/02/btpi-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486" y="1506230"/>
            <a:ext cx="5201833" cy="34787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21226" y="5190345"/>
            <a:ext cx="5728750" cy="646331"/>
          </a:xfrm>
          <a:prstGeom prst="rect">
            <a:avLst/>
          </a:prstGeom>
          <a:noFill/>
        </p:spPr>
        <p:txBody>
          <a:bodyPr wrap="square" rtlCol="0">
            <a:spAutoFit/>
          </a:bodyPr>
          <a:lstStyle/>
          <a:p>
            <a:r>
              <a:rPr lang="en-CA" dirty="0"/>
              <a:t>Band-tailed Pigeon</a:t>
            </a:r>
          </a:p>
          <a:p>
            <a:r>
              <a:rPr lang="en-CA" dirty="0"/>
              <a:t>Photo: Joseph V. </a:t>
            </a:r>
            <a:r>
              <a:rPr lang="en-CA" dirty="0" err="1"/>
              <a:t>Higbee</a:t>
            </a:r>
            <a:endParaRPr lang="en-CA" dirty="0"/>
          </a:p>
        </p:txBody>
      </p:sp>
      <p:graphicFrame>
        <p:nvGraphicFramePr>
          <p:cNvPr id="4" name="Table 3"/>
          <p:cNvGraphicFramePr>
            <a:graphicFrameLocks noGrp="1"/>
          </p:cNvGraphicFramePr>
          <p:nvPr>
            <p:extLst>
              <p:ext uri="{D42A27DB-BD31-4B8C-83A1-F6EECF244321}">
                <p14:modId xmlns:p14="http://schemas.microsoft.com/office/powerpoint/2010/main" val="4185288454"/>
              </p:ext>
            </p:extLst>
          </p:nvPr>
        </p:nvGraphicFramePr>
        <p:xfrm>
          <a:off x="5423059" y="1581866"/>
          <a:ext cx="6548288" cy="3258642"/>
        </p:xfrm>
        <a:graphic>
          <a:graphicData uri="http://schemas.openxmlformats.org/drawingml/2006/table">
            <a:tbl>
              <a:tblPr firstRow="1" bandRow="1">
                <a:tableStyleId>{073A0DAA-6AF3-43AB-8588-CEC1D06C72B9}</a:tableStyleId>
              </a:tblPr>
              <a:tblGrid>
                <a:gridCol w="1637072">
                  <a:extLst>
                    <a:ext uri="{9D8B030D-6E8A-4147-A177-3AD203B41FA5}">
                      <a16:colId xmlns:a16="http://schemas.microsoft.com/office/drawing/2014/main" val="20000"/>
                    </a:ext>
                  </a:extLst>
                </a:gridCol>
                <a:gridCol w="1637072">
                  <a:extLst>
                    <a:ext uri="{9D8B030D-6E8A-4147-A177-3AD203B41FA5}">
                      <a16:colId xmlns:a16="http://schemas.microsoft.com/office/drawing/2014/main" val="20001"/>
                    </a:ext>
                  </a:extLst>
                </a:gridCol>
                <a:gridCol w="1637072">
                  <a:extLst>
                    <a:ext uri="{9D8B030D-6E8A-4147-A177-3AD203B41FA5}">
                      <a16:colId xmlns:a16="http://schemas.microsoft.com/office/drawing/2014/main" val="20002"/>
                    </a:ext>
                  </a:extLst>
                </a:gridCol>
                <a:gridCol w="1637072">
                  <a:extLst>
                    <a:ext uri="{9D8B030D-6E8A-4147-A177-3AD203B41FA5}">
                      <a16:colId xmlns:a16="http://schemas.microsoft.com/office/drawing/2014/main" val="20003"/>
                    </a:ext>
                  </a:extLst>
                </a:gridCol>
              </a:tblGrid>
              <a:tr h="1074378">
                <a:tc>
                  <a:txBody>
                    <a:bodyPr/>
                    <a:lstStyle/>
                    <a:p>
                      <a:pPr algn="ctr"/>
                      <a:r>
                        <a:rPr lang="en-CA" sz="2400" b="1" dirty="0">
                          <a:solidFill>
                            <a:schemeClr val="tx1"/>
                          </a:solidFill>
                        </a:rPr>
                        <a:t>Study</a:t>
                      </a:r>
                      <a:r>
                        <a:rPr lang="en-CA" sz="2400" b="1" baseline="0" dirty="0">
                          <a:solidFill>
                            <a:schemeClr val="tx1"/>
                          </a:solidFill>
                        </a:rPr>
                        <a:t> Site</a:t>
                      </a:r>
                      <a:endParaRPr lang="en-CA" sz="2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2400" b="1" dirty="0">
                          <a:solidFill>
                            <a:schemeClr val="tx1"/>
                          </a:solidFill>
                        </a:rPr>
                        <a:t>Beaver Lake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2400" b="1" dirty="0">
                          <a:solidFill>
                            <a:schemeClr val="tx1"/>
                          </a:solidFill>
                        </a:rPr>
                        <a:t>Lost Lagoon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CA" sz="2400" b="1" dirty="0">
                          <a:solidFill>
                            <a:schemeClr val="tx1"/>
                          </a:solidFill>
                        </a:rPr>
                        <a:t>The Seawall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0"/>
                  </a:ext>
                </a:extLst>
              </a:tr>
              <a:tr h="1092132">
                <a:tc>
                  <a:txBody>
                    <a:bodyPr/>
                    <a:lstStyle/>
                    <a:p>
                      <a:pPr algn="ctr"/>
                      <a:r>
                        <a:rPr lang="en-CA" sz="2400" b="0" dirty="0">
                          <a:solidFill>
                            <a:schemeClr val="tx1"/>
                          </a:solidFill>
                        </a:rPr>
                        <a:t>Abundance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400" b="0" dirty="0">
                          <a:solidFill>
                            <a:schemeClr val="tx1"/>
                          </a:solidFill>
                        </a:rPr>
                        <a:t>Cannot discern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400" b="0" dirty="0">
                          <a:solidFill>
                            <a:schemeClr val="tx1"/>
                          </a:solidFill>
                        </a:rPr>
                        <a:t>Decreasing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400" b="0" dirty="0">
                          <a:solidFill>
                            <a:schemeClr val="tx1"/>
                          </a:solidFill>
                        </a:rPr>
                        <a:t>Cannot discern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092132">
                <a:tc>
                  <a:txBody>
                    <a:bodyPr/>
                    <a:lstStyle/>
                    <a:p>
                      <a:pPr algn="ctr"/>
                      <a:r>
                        <a:rPr lang="en-CA" sz="2400" b="0" dirty="0">
                          <a:solidFill>
                            <a:schemeClr val="tx1"/>
                          </a:solidFill>
                        </a:rPr>
                        <a:t>Richness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400" b="0" dirty="0">
                          <a:solidFill>
                            <a:schemeClr val="tx1"/>
                          </a:solidFill>
                        </a:rPr>
                        <a:t>Cannot discern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400" b="0" dirty="0">
                          <a:solidFill>
                            <a:schemeClr val="tx1"/>
                          </a:solidFill>
                        </a:rPr>
                        <a:t>Stable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400" b="0" dirty="0">
                          <a:solidFill>
                            <a:schemeClr val="tx1"/>
                          </a:solidFill>
                        </a:rPr>
                        <a:t>Stable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5" name="TextBox 4"/>
          <p:cNvSpPr txBox="1"/>
          <p:nvPr/>
        </p:nvSpPr>
        <p:spPr>
          <a:xfrm>
            <a:off x="5434940" y="268852"/>
            <a:ext cx="6578930" cy="1200329"/>
          </a:xfrm>
          <a:prstGeom prst="rect">
            <a:avLst/>
          </a:prstGeom>
          <a:noFill/>
        </p:spPr>
        <p:txBody>
          <a:bodyPr wrap="square" rtlCol="0">
            <a:spAutoFit/>
          </a:bodyPr>
          <a:lstStyle/>
          <a:p>
            <a:pPr algn="ctr"/>
            <a:r>
              <a:rPr lang="en-CA" sz="7200" b="1" dirty="0"/>
              <a:t>Pigeons</a:t>
            </a:r>
          </a:p>
        </p:txBody>
      </p:sp>
    </p:spTree>
    <p:extLst>
      <p:ext uri="{BB962C8B-B14F-4D97-AF65-F5344CB8AC3E}">
        <p14:creationId xmlns:p14="http://schemas.microsoft.com/office/powerpoint/2010/main" val="32274886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6567056" y="2002861"/>
            <a:ext cx="5340986" cy="4006054"/>
          </a:xfrm>
          <a:prstGeom prst="rect">
            <a:avLst/>
          </a:prstGeom>
        </p:spPr>
      </p:pic>
      <p:sp>
        <p:nvSpPr>
          <p:cNvPr id="2" name="Title 1"/>
          <p:cNvSpPr>
            <a:spLocks noGrp="1"/>
          </p:cNvSpPr>
          <p:nvPr>
            <p:ph type="title"/>
          </p:nvPr>
        </p:nvSpPr>
        <p:spPr>
          <a:xfrm>
            <a:off x="838200" y="249375"/>
            <a:ext cx="10515600" cy="1325563"/>
          </a:xfrm>
        </p:spPr>
        <p:txBody>
          <a:bodyPr>
            <a:normAutofit/>
          </a:bodyPr>
          <a:lstStyle/>
          <a:p>
            <a:r>
              <a:rPr lang="en-US" altLang="zh-TW" sz="3600" b="1" dirty="0"/>
              <a:t>Not all disturbance-habituated species have stable/increasing biodiversity measures</a:t>
            </a:r>
            <a:endParaRPr lang="zh-TW" altLang="en-US" sz="3600" b="1" dirty="0"/>
          </a:p>
        </p:txBody>
      </p:sp>
      <p:pic>
        <p:nvPicPr>
          <p:cNvPr id="1026" name="Picture 2" descr="http://d2fbmjy3x0sdua.cloudfront.net/cdn/farfuture/y1eBsIqunHuvpZkrc0kss4RUvz-D0nIc5MEHBcJR0hA/mtime:1486669892/sites/default/files/styles/hero_cover_bird_page/public/Mallard16_Karen%20Bonsell_KY_2012_GBBC_KK.jpg?itok=HGdOziK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93" y="1993021"/>
            <a:ext cx="6238281" cy="401589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118793" y="5348175"/>
            <a:ext cx="3253799" cy="646331"/>
          </a:xfrm>
          <a:prstGeom prst="rect">
            <a:avLst/>
          </a:prstGeom>
          <a:noFill/>
        </p:spPr>
        <p:txBody>
          <a:bodyPr wrap="square" rtlCol="0">
            <a:spAutoFit/>
          </a:bodyPr>
          <a:lstStyle/>
          <a:p>
            <a:r>
              <a:rPr lang="en-CA" dirty="0"/>
              <a:t>Mallard </a:t>
            </a:r>
          </a:p>
          <a:p>
            <a:r>
              <a:rPr lang="en-CA" dirty="0"/>
              <a:t>Photo: Karen </a:t>
            </a:r>
            <a:r>
              <a:rPr lang="en-CA" dirty="0" err="1"/>
              <a:t>Bonsell</a:t>
            </a:r>
            <a:endParaRPr lang="en-CA" dirty="0"/>
          </a:p>
        </p:txBody>
      </p:sp>
      <p:sp>
        <p:nvSpPr>
          <p:cNvPr id="18" name="TextBox 17"/>
          <p:cNvSpPr txBox="1"/>
          <p:nvPr/>
        </p:nvSpPr>
        <p:spPr>
          <a:xfrm>
            <a:off x="6567056" y="1970643"/>
            <a:ext cx="4417347" cy="646331"/>
          </a:xfrm>
          <a:prstGeom prst="rect">
            <a:avLst/>
          </a:prstGeom>
          <a:noFill/>
        </p:spPr>
        <p:txBody>
          <a:bodyPr wrap="square" rtlCol="0">
            <a:spAutoFit/>
          </a:bodyPr>
          <a:lstStyle/>
          <a:p>
            <a:r>
              <a:rPr lang="en-US" dirty="0">
                <a:solidFill>
                  <a:schemeClr val="bg1"/>
                </a:solidFill>
              </a:rPr>
              <a:t>Glaucous-winged Gull </a:t>
            </a:r>
          </a:p>
          <a:p>
            <a:r>
              <a:rPr lang="en-US" dirty="0">
                <a:solidFill>
                  <a:schemeClr val="bg1"/>
                </a:solidFill>
              </a:rPr>
              <a:t>Photo: </a:t>
            </a:r>
            <a:r>
              <a:rPr lang="en-US" dirty="0" err="1">
                <a:solidFill>
                  <a:schemeClr val="bg1"/>
                </a:solidFill>
              </a:rPr>
              <a:t>DickDaniels</a:t>
            </a:r>
            <a:endParaRPr lang="en-CA" dirty="0">
              <a:solidFill>
                <a:schemeClr val="bg1"/>
              </a:solidFill>
            </a:endParaRPr>
          </a:p>
        </p:txBody>
      </p:sp>
    </p:spTree>
    <p:extLst>
      <p:ext uri="{BB962C8B-B14F-4D97-AF65-F5344CB8AC3E}">
        <p14:creationId xmlns:p14="http://schemas.microsoft.com/office/powerpoint/2010/main" val="2484302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9375"/>
            <a:ext cx="10515600" cy="1325563"/>
          </a:xfrm>
        </p:spPr>
        <p:txBody>
          <a:bodyPr>
            <a:normAutofit/>
          </a:bodyPr>
          <a:lstStyle/>
          <a:p>
            <a:r>
              <a:rPr lang="en-US" altLang="zh-TW" sz="3600" b="1" dirty="0"/>
              <a:t>Not all less disturbance-habituated species have decreasing biodiversity measures</a:t>
            </a:r>
            <a:endParaRPr lang="zh-TW" altLang="en-US" sz="3600" b="1" dirty="0"/>
          </a:p>
        </p:txBody>
      </p:sp>
      <p:pic>
        <p:nvPicPr>
          <p:cNvPr id="2050" name="Picture 2" descr="http://d2fbmjy3x0sdua.cloudfront.net/cdn/farfuture/vSBMn02dlP-oRTRj8EyLiY1cqvUcEU-aDhEB-ERH03c/mtime:1486682850/sites/default/files/styles/hero_cover_bird_page/public/Bushtit%20s52-13-108_V.jpg?itok=hIqk8LZj"/>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128" y="2149434"/>
            <a:ext cx="6000999" cy="400066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925328" y="5530047"/>
            <a:ext cx="3253799" cy="646331"/>
          </a:xfrm>
          <a:prstGeom prst="rect">
            <a:avLst/>
          </a:prstGeom>
          <a:noFill/>
        </p:spPr>
        <p:txBody>
          <a:bodyPr wrap="square" rtlCol="0">
            <a:spAutoFit/>
          </a:bodyPr>
          <a:lstStyle/>
          <a:p>
            <a:pPr algn="r"/>
            <a:r>
              <a:rPr lang="en-CA" dirty="0"/>
              <a:t>Bushtit</a:t>
            </a:r>
          </a:p>
          <a:p>
            <a:pPr algn="r"/>
            <a:r>
              <a:rPr lang="en-CA" dirty="0"/>
              <a:t>Photo: Brian E. Small</a:t>
            </a:r>
          </a:p>
        </p:txBody>
      </p:sp>
      <p:pic>
        <p:nvPicPr>
          <p:cNvPr id="2052" name="Picture 4" descr="https://upload.wikimedia.org/wikipedia/commons/thumb/d/d3/Wood_Duck_%28Aix_sponsa%29%2C_Parc_du_Rouge-Clo%C3%AEtre%2C_Brussels.jpg/1200px-Wood_Duck_%28Aix_sponsa%29%2C_Parc_du_Rouge-Clo%C3%AEtre%2C_Brussel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5808" y="2149434"/>
            <a:ext cx="5369258" cy="402694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8801267" y="2149431"/>
            <a:ext cx="3253799" cy="646331"/>
          </a:xfrm>
          <a:prstGeom prst="rect">
            <a:avLst/>
          </a:prstGeom>
          <a:noFill/>
        </p:spPr>
        <p:txBody>
          <a:bodyPr wrap="square" rtlCol="0">
            <a:spAutoFit/>
          </a:bodyPr>
          <a:lstStyle/>
          <a:p>
            <a:pPr algn="r"/>
            <a:r>
              <a:rPr lang="en-CA" dirty="0"/>
              <a:t>Wood Duck</a:t>
            </a:r>
          </a:p>
          <a:p>
            <a:pPr algn="r"/>
            <a:r>
              <a:rPr lang="en-CA" dirty="0"/>
              <a:t>Frank </a:t>
            </a:r>
            <a:r>
              <a:rPr lang="en-CA" dirty="0" err="1"/>
              <a:t>Vassen</a:t>
            </a:r>
            <a:endParaRPr lang="en-CA" dirty="0"/>
          </a:p>
        </p:txBody>
      </p:sp>
    </p:spTree>
    <p:extLst>
      <p:ext uri="{BB962C8B-B14F-4D97-AF65-F5344CB8AC3E}">
        <p14:creationId xmlns:p14="http://schemas.microsoft.com/office/powerpoint/2010/main" val="548195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en-US" altLang="zh-TW" sz="3600" b="1" dirty="0"/>
              <a:t>Biodiversity losses have negative ecological effects</a:t>
            </a:r>
            <a:endParaRPr lang="zh-TW" altLang="en-US" sz="3600" b="1" dirty="0"/>
          </a:p>
        </p:txBody>
      </p:sp>
      <p:sp>
        <p:nvSpPr>
          <p:cNvPr id="5" name="TextBox 4"/>
          <p:cNvSpPr txBox="1"/>
          <p:nvPr/>
        </p:nvSpPr>
        <p:spPr>
          <a:xfrm>
            <a:off x="799914" y="6166657"/>
            <a:ext cx="3752835" cy="369332"/>
          </a:xfrm>
          <a:prstGeom prst="rect">
            <a:avLst/>
          </a:prstGeom>
          <a:noFill/>
        </p:spPr>
        <p:txBody>
          <a:bodyPr wrap="square" rtlCol="0">
            <a:spAutoFit/>
          </a:bodyPr>
          <a:lstStyle/>
          <a:p>
            <a:r>
              <a:rPr lang="en-US" altLang="zh-TW" dirty="0"/>
              <a:t>(Adapted from Chapin III </a:t>
            </a:r>
            <a:r>
              <a:rPr lang="en-US" altLang="zh-TW" i="1" dirty="0"/>
              <a:t>et al.</a:t>
            </a:r>
            <a:r>
              <a:rPr lang="en-US" altLang="zh-TW" dirty="0"/>
              <a:t> 2000)</a:t>
            </a:r>
            <a:endParaRPr lang="zh-TW" altLang="en-US" dirty="0"/>
          </a:p>
        </p:txBody>
      </p:sp>
      <p:sp>
        <p:nvSpPr>
          <p:cNvPr id="6" name="TextBox 5"/>
          <p:cNvSpPr txBox="1"/>
          <p:nvPr/>
        </p:nvSpPr>
        <p:spPr>
          <a:xfrm>
            <a:off x="799914" y="2152857"/>
            <a:ext cx="2822200" cy="1569660"/>
          </a:xfrm>
          <a:prstGeom prst="rect">
            <a:avLst/>
          </a:prstGeom>
          <a:noFill/>
          <a:ln>
            <a:solidFill>
              <a:srgbClr val="FF0000"/>
            </a:solidFill>
          </a:ln>
        </p:spPr>
        <p:txBody>
          <a:bodyPr wrap="square" rtlCol="0">
            <a:spAutoFit/>
          </a:bodyPr>
          <a:lstStyle/>
          <a:p>
            <a:pPr algn="ctr"/>
            <a:r>
              <a:rPr lang="en-US" altLang="zh-TW" sz="2400" u="sng" dirty="0"/>
              <a:t>Human Activities</a:t>
            </a:r>
            <a:r>
              <a:rPr lang="en-US" altLang="zh-TW" sz="2400" dirty="0"/>
              <a:t> Pollution</a:t>
            </a:r>
          </a:p>
          <a:p>
            <a:pPr algn="ctr"/>
            <a:r>
              <a:rPr lang="en-US" altLang="zh-TW" sz="2400" dirty="0"/>
              <a:t>Logging</a:t>
            </a:r>
          </a:p>
          <a:p>
            <a:pPr algn="ctr"/>
            <a:r>
              <a:rPr lang="en-US" altLang="zh-TW" sz="2400" dirty="0"/>
              <a:t>Overhunting</a:t>
            </a:r>
          </a:p>
        </p:txBody>
      </p:sp>
      <p:sp>
        <p:nvSpPr>
          <p:cNvPr id="7" name="TextBox 6"/>
          <p:cNvSpPr txBox="1"/>
          <p:nvPr/>
        </p:nvSpPr>
        <p:spPr>
          <a:xfrm>
            <a:off x="4552748" y="2566112"/>
            <a:ext cx="3293335" cy="707886"/>
          </a:xfrm>
          <a:prstGeom prst="rect">
            <a:avLst/>
          </a:prstGeom>
          <a:noFill/>
          <a:ln>
            <a:solidFill>
              <a:srgbClr val="FF0000"/>
            </a:solidFill>
          </a:ln>
        </p:spPr>
        <p:txBody>
          <a:bodyPr wrap="square" rtlCol="0">
            <a:spAutoFit/>
          </a:bodyPr>
          <a:lstStyle/>
          <a:p>
            <a:pPr algn="ctr"/>
            <a:r>
              <a:rPr lang="en-US" altLang="zh-TW" sz="4000" dirty="0"/>
              <a:t>Biodiversity</a:t>
            </a:r>
            <a:endParaRPr lang="zh-TW" altLang="en-US" sz="4000" dirty="0"/>
          </a:p>
        </p:txBody>
      </p:sp>
      <p:sp>
        <p:nvSpPr>
          <p:cNvPr id="18" name="Right Arrow 17"/>
          <p:cNvSpPr/>
          <p:nvPr/>
        </p:nvSpPr>
        <p:spPr>
          <a:xfrm>
            <a:off x="3564173" y="2679424"/>
            <a:ext cx="1205568" cy="48126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TextBox 25"/>
          <p:cNvSpPr txBox="1"/>
          <p:nvPr/>
        </p:nvSpPr>
        <p:spPr>
          <a:xfrm>
            <a:off x="8402160" y="2168156"/>
            <a:ext cx="2822200" cy="1569660"/>
          </a:xfrm>
          <a:prstGeom prst="rect">
            <a:avLst/>
          </a:prstGeom>
          <a:noFill/>
          <a:ln>
            <a:solidFill>
              <a:srgbClr val="FF0000"/>
            </a:solidFill>
          </a:ln>
        </p:spPr>
        <p:txBody>
          <a:bodyPr wrap="square" rtlCol="0">
            <a:spAutoFit/>
          </a:bodyPr>
          <a:lstStyle/>
          <a:p>
            <a:pPr algn="ctr"/>
            <a:r>
              <a:rPr lang="en-US" altLang="zh-TW" sz="2400" u="sng" dirty="0" err="1"/>
              <a:t>Ecosytem</a:t>
            </a:r>
            <a:endParaRPr lang="en-US" altLang="zh-TW" sz="2400" u="sng" dirty="0"/>
          </a:p>
          <a:p>
            <a:pPr algn="ctr"/>
            <a:r>
              <a:rPr lang="en-US" altLang="zh-TW" sz="2400" dirty="0"/>
              <a:t>Food chain</a:t>
            </a:r>
          </a:p>
          <a:p>
            <a:pPr algn="ctr"/>
            <a:r>
              <a:rPr lang="en-US" altLang="zh-TW" sz="2400" dirty="0"/>
              <a:t>Energy production</a:t>
            </a:r>
          </a:p>
          <a:p>
            <a:pPr algn="ctr"/>
            <a:r>
              <a:rPr lang="en-US" altLang="zh-TW" sz="2400" dirty="0"/>
              <a:t>Ecotourism</a:t>
            </a:r>
          </a:p>
        </p:txBody>
      </p:sp>
      <p:sp>
        <p:nvSpPr>
          <p:cNvPr id="31" name="Right Arrow 30"/>
          <p:cNvSpPr/>
          <p:nvPr/>
        </p:nvSpPr>
        <p:spPr>
          <a:xfrm>
            <a:off x="7439487" y="2697055"/>
            <a:ext cx="1205568" cy="48126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26" name="Picture 2" descr="Image result for hon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4129" y="3867298"/>
            <a:ext cx="3938262" cy="2959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3490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en-US" altLang="zh-TW" sz="3600" b="1" dirty="0"/>
              <a:t>A previous SPES study found…</a:t>
            </a:r>
            <a:endParaRPr lang="zh-TW" altLang="en-US" sz="3600" b="1" dirty="0"/>
          </a:p>
        </p:txBody>
      </p:sp>
      <p:sp>
        <p:nvSpPr>
          <p:cNvPr id="3" name="Content Placeholder 2"/>
          <p:cNvSpPr>
            <a:spLocks noGrp="1"/>
          </p:cNvSpPr>
          <p:nvPr>
            <p:ph idx="1"/>
          </p:nvPr>
        </p:nvSpPr>
        <p:spPr>
          <a:xfrm>
            <a:off x="838200" y="1039011"/>
            <a:ext cx="10515600" cy="1928914"/>
          </a:xfrm>
        </p:spPr>
        <p:txBody>
          <a:bodyPr>
            <a:normAutofit/>
          </a:bodyPr>
          <a:lstStyle/>
          <a:p>
            <a:r>
              <a:rPr lang="en-US" altLang="zh-TW" dirty="0"/>
              <a:t>Decline in fish-eating diving bird species</a:t>
            </a:r>
          </a:p>
          <a:p>
            <a:r>
              <a:rPr lang="en-US" altLang="zh-TW" dirty="0"/>
              <a:t>Threats: industrial pollution, overfishing, habitat degradation, urban encroachment, climate change, disturbance from humans + off-leash dogs, watercraft in intertidal areas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3300" y="3476625"/>
            <a:ext cx="4604349" cy="305038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7174" y="3476625"/>
            <a:ext cx="4048125" cy="30480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50" y="3476625"/>
            <a:ext cx="4572000" cy="3048000"/>
          </a:xfrm>
          <a:prstGeom prst="rect">
            <a:avLst/>
          </a:prstGeom>
        </p:spPr>
      </p:pic>
      <p:sp>
        <p:nvSpPr>
          <p:cNvPr id="8" name="TextBox 7"/>
          <p:cNvSpPr txBox="1"/>
          <p:nvPr/>
        </p:nvSpPr>
        <p:spPr>
          <a:xfrm>
            <a:off x="57150" y="3474244"/>
            <a:ext cx="1895475" cy="923330"/>
          </a:xfrm>
          <a:prstGeom prst="rect">
            <a:avLst/>
          </a:prstGeom>
          <a:noFill/>
        </p:spPr>
        <p:txBody>
          <a:bodyPr wrap="square" rtlCol="0">
            <a:spAutoFit/>
          </a:bodyPr>
          <a:lstStyle/>
          <a:p>
            <a:r>
              <a:rPr lang="en-US" altLang="zh-TW" dirty="0">
                <a:solidFill>
                  <a:schemeClr val="bg1"/>
                </a:solidFill>
              </a:rPr>
              <a:t>Pelagic</a:t>
            </a:r>
          </a:p>
          <a:p>
            <a:r>
              <a:rPr lang="en-US" altLang="zh-TW" dirty="0">
                <a:solidFill>
                  <a:schemeClr val="bg1"/>
                </a:solidFill>
              </a:rPr>
              <a:t>PC: Nick + Nora Bowers</a:t>
            </a:r>
            <a:endParaRPr lang="zh-TW" altLang="en-US" dirty="0">
              <a:solidFill>
                <a:schemeClr val="bg1"/>
              </a:solidFill>
            </a:endParaRPr>
          </a:p>
        </p:txBody>
      </p:sp>
      <p:sp>
        <p:nvSpPr>
          <p:cNvPr id="9" name="TextBox 8"/>
          <p:cNvSpPr txBox="1"/>
          <p:nvPr/>
        </p:nvSpPr>
        <p:spPr>
          <a:xfrm>
            <a:off x="4629150" y="3474244"/>
            <a:ext cx="1895475" cy="646331"/>
          </a:xfrm>
          <a:prstGeom prst="rect">
            <a:avLst/>
          </a:prstGeom>
          <a:noFill/>
        </p:spPr>
        <p:txBody>
          <a:bodyPr wrap="square" rtlCol="0">
            <a:spAutoFit/>
          </a:bodyPr>
          <a:lstStyle/>
          <a:p>
            <a:r>
              <a:rPr lang="en-US" altLang="zh-TW" dirty="0">
                <a:solidFill>
                  <a:schemeClr val="bg1"/>
                </a:solidFill>
              </a:rPr>
              <a:t>Double-Crested</a:t>
            </a:r>
          </a:p>
          <a:p>
            <a:r>
              <a:rPr lang="en-US" altLang="zh-TW" dirty="0">
                <a:solidFill>
                  <a:schemeClr val="bg1"/>
                </a:solidFill>
              </a:rPr>
              <a:t>PC: Laura Meyers</a:t>
            </a:r>
            <a:endParaRPr lang="zh-TW" altLang="en-US" dirty="0">
              <a:solidFill>
                <a:schemeClr val="bg1"/>
              </a:solidFill>
            </a:endParaRPr>
          </a:p>
        </p:txBody>
      </p:sp>
      <p:sp>
        <p:nvSpPr>
          <p:cNvPr id="10" name="TextBox 9"/>
          <p:cNvSpPr txBox="1"/>
          <p:nvPr/>
        </p:nvSpPr>
        <p:spPr>
          <a:xfrm>
            <a:off x="10062174" y="3476625"/>
            <a:ext cx="1895475" cy="646331"/>
          </a:xfrm>
          <a:prstGeom prst="rect">
            <a:avLst/>
          </a:prstGeom>
          <a:noFill/>
        </p:spPr>
        <p:txBody>
          <a:bodyPr wrap="square" rtlCol="0">
            <a:spAutoFit/>
          </a:bodyPr>
          <a:lstStyle/>
          <a:p>
            <a:pPr algn="r"/>
            <a:r>
              <a:rPr lang="en-US" altLang="zh-TW" dirty="0">
                <a:solidFill>
                  <a:schemeClr val="bg1"/>
                </a:solidFill>
              </a:rPr>
              <a:t>Brandt’s</a:t>
            </a:r>
          </a:p>
          <a:p>
            <a:pPr algn="r"/>
            <a:r>
              <a:rPr lang="en-US" altLang="zh-TW" dirty="0">
                <a:solidFill>
                  <a:schemeClr val="bg1"/>
                </a:solidFill>
              </a:rPr>
              <a:t>PC: Jan </a:t>
            </a:r>
            <a:r>
              <a:rPr lang="en-US" altLang="zh-TW" dirty="0" err="1">
                <a:solidFill>
                  <a:schemeClr val="bg1"/>
                </a:solidFill>
              </a:rPr>
              <a:t>Arendtsz</a:t>
            </a:r>
            <a:endParaRPr lang="zh-TW" altLang="en-US" dirty="0">
              <a:solidFill>
                <a:schemeClr val="bg1"/>
              </a:solidFill>
            </a:endParaRPr>
          </a:p>
        </p:txBody>
      </p:sp>
      <p:sp>
        <p:nvSpPr>
          <p:cNvPr id="14" name="Content Placeholder 2"/>
          <p:cNvSpPr txBox="1">
            <a:spLocks/>
          </p:cNvSpPr>
          <p:nvPr/>
        </p:nvSpPr>
        <p:spPr>
          <a:xfrm>
            <a:off x="4477398" y="2659669"/>
            <a:ext cx="10515600" cy="31988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dirty="0"/>
              <a:t>&lt;= habituation to humans</a:t>
            </a:r>
            <a:endParaRPr lang="zh-TW" altLang="en-US" dirty="0"/>
          </a:p>
        </p:txBody>
      </p:sp>
      <p:sp>
        <p:nvSpPr>
          <p:cNvPr id="15" name="Content Placeholder 2"/>
          <p:cNvSpPr txBox="1">
            <a:spLocks/>
          </p:cNvSpPr>
          <p:nvPr/>
        </p:nvSpPr>
        <p:spPr>
          <a:xfrm>
            <a:off x="838200" y="2691961"/>
            <a:ext cx="5257800" cy="47534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Increase in cormorants</a:t>
            </a:r>
            <a:endParaRPr lang="zh-TW" altLang="en-US" dirty="0"/>
          </a:p>
        </p:txBody>
      </p:sp>
      <p:sp>
        <p:nvSpPr>
          <p:cNvPr id="11" name="TextBox 10"/>
          <p:cNvSpPr txBox="1"/>
          <p:nvPr/>
        </p:nvSpPr>
        <p:spPr>
          <a:xfrm>
            <a:off x="619432" y="4397574"/>
            <a:ext cx="10815484" cy="1938992"/>
          </a:xfrm>
          <a:prstGeom prst="rect">
            <a:avLst/>
          </a:prstGeom>
          <a:noFill/>
        </p:spPr>
        <p:txBody>
          <a:bodyPr wrap="square" rtlCol="0">
            <a:spAutoFit/>
          </a:bodyPr>
          <a:lstStyle/>
          <a:p>
            <a:pPr algn="ctr"/>
            <a:r>
              <a:rPr lang="en-US" altLang="zh-TW" sz="4000" b="1" dirty="0">
                <a:ln>
                  <a:solidFill>
                    <a:sysClr val="windowText" lastClr="000000"/>
                  </a:solidFill>
                </a:ln>
                <a:solidFill>
                  <a:schemeClr val="bg1"/>
                </a:solidFill>
              </a:rPr>
              <a:t>Prediction: Increase in population + urbanization =&gt; more disturbances =&gt; biodiversity changes</a:t>
            </a:r>
            <a:endParaRPr lang="zh-TW" altLang="en-US" sz="4000" b="1" dirty="0">
              <a:ln>
                <a:solidFill>
                  <a:sysClr val="windowText" lastClr="000000"/>
                </a:solidFill>
              </a:ln>
              <a:solidFill>
                <a:schemeClr val="bg1"/>
              </a:solidFill>
            </a:endParaRPr>
          </a:p>
          <a:p>
            <a:pPr algn="ctr"/>
            <a:endParaRPr lang="zh-TW" altLang="en-US" sz="4000" b="1" dirty="0">
              <a:ln>
                <a:solidFill>
                  <a:sysClr val="windowText" lastClr="000000"/>
                </a:solidFill>
              </a:ln>
              <a:solidFill>
                <a:schemeClr val="bg1"/>
              </a:solidFill>
            </a:endParaRPr>
          </a:p>
        </p:txBody>
      </p:sp>
    </p:spTree>
    <p:extLst>
      <p:ext uri="{BB962C8B-B14F-4D97-AF65-F5344CB8AC3E}">
        <p14:creationId xmlns:p14="http://schemas.microsoft.com/office/powerpoint/2010/main" val="10246523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8128000"/>
          </a:xfrm>
          <a:prstGeom prst="rect">
            <a:avLst/>
          </a:prstGeom>
        </p:spPr>
      </p:pic>
      <p:sp>
        <p:nvSpPr>
          <p:cNvPr id="3" name="TextBox 2"/>
          <p:cNvSpPr txBox="1"/>
          <p:nvPr/>
        </p:nvSpPr>
        <p:spPr>
          <a:xfrm>
            <a:off x="-125129" y="0"/>
            <a:ext cx="6648450" cy="1938992"/>
          </a:xfrm>
          <a:prstGeom prst="rect">
            <a:avLst/>
          </a:prstGeom>
          <a:noFill/>
        </p:spPr>
        <p:txBody>
          <a:bodyPr wrap="square" rtlCol="0">
            <a:spAutoFit/>
          </a:bodyPr>
          <a:lstStyle/>
          <a:p>
            <a:pPr algn="ctr"/>
            <a:r>
              <a:rPr lang="en-US" altLang="zh-TW" sz="4000" b="1" dirty="0">
                <a:ln>
                  <a:solidFill>
                    <a:schemeClr val="tx1"/>
                  </a:solidFill>
                </a:ln>
                <a:solidFill>
                  <a:schemeClr val="bg1"/>
                </a:solidFill>
              </a:rPr>
              <a:t>Populations are experiencing temporal trends in abundance &amp; richness</a:t>
            </a:r>
            <a:endParaRPr lang="zh-TW" altLang="en-US" sz="4000" dirty="0"/>
          </a:p>
        </p:txBody>
      </p:sp>
    </p:spTree>
    <p:extLst>
      <p:ext uri="{BB962C8B-B14F-4D97-AF65-F5344CB8AC3E}">
        <p14:creationId xmlns:p14="http://schemas.microsoft.com/office/powerpoint/2010/main" val="42681446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248288"/>
            <a:ext cx="12192000" cy="8123274"/>
          </a:xfrm>
          <a:prstGeom prst="rect">
            <a:avLst/>
          </a:prstGeom>
        </p:spPr>
      </p:pic>
      <p:sp>
        <p:nvSpPr>
          <p:cNvPr id="4" name="TextBox 3"/>
          <p:cNvSpPr txBox="1"/>
          <p:nvPr/>
        </p:nvSpPr>
        <p:spPr>
          <a:xfrm>
            <a:off x="0" y="3119531"/>
            <a:ext cx="12094755" cy="707886"/>
          </a:xfrm>
          <a:prstGeom prst="rect">
            <a:avLst/>
          </a:prstGeom>
          <a:noFill/>
        </p:spPr>
        <p:txBody>
          <a:bodyPr wrap="square" rtlCol="0">
            <a:spAutoFit/>
          </a:bodyPr>
          <a:lstStyle/>
          <a:p>
            <a:pPr algn="ctr"/>
            <a:r>
              <a:rPr lang="en-CA" altLang="zh-TW" sz="4000" b="1" dirty="0">
                <a:ln w="19050">
                  <a:solidFill>
                    <a:schemeClr val="tx1"/>
                  </a:solidFill>
                </a:ln>
                <a:solidFill>
                  <a:schemeClr val="bg1"/>
                </a:solidFill>
              </a:rPr>
              <a:t>Disturbance-Adapted =/= Increasing or Stable </a:t>
            </a:r>
            <a:endParaRPr lang="zh-TW" altLang="en-US" sz="4000" b="1" dirty="0">
              <a:ln w="19050">
                <a:solidFill>
                  <a:schemeClr val="tx1"/>
                </a:solidFill>
              </a:ln>
              <a:solidFill>
                <a:schemeClr val="bg1"/>
              </a:solidFill>
            </a:endParaRPr>
          </a:p>
        </p:txBody>
      </p:sp>
      <p:sp>
        <p:nvSpPr>
          <p:cNvPr id="5" name="TextBox 4"/>
          <p:cNvSpPr txBox="1"/>
          <p:nvPr/>
        </p:nvSpPr>
        <p:spPr>
          <a:xfrm>
            <a:off x="-65314" y="6557554"/>
            <a:ext cx="1809206" cy="369332"/>
          </a:xfrm>
          <a:prstGeom prst="rect">
            <a:avLst/>
          </a:prstGeom>
          <a:noFill/>
        </p:spPr>
        <p:txBody>
          <a:bodyPr wrap="square" rtlCol="0">
            <a:spAutoFit/>
          </a:bodyPr>
          <a:lstStyle/>
          <a:p>
            <a:r>
              <a:rPr lang="en-US" dirty="0">
                <a:solidFill>
                  <a:schemeClr val="bg1"/>
                </a:solidFill>
              </a:rPr>
              <a:t>PC: Paul Gordon</a:t>
            </a:r>
            <a:endParaRPr lang="en-CA" dirty="0">
              <a:solidFill>
                <a:schemeClr val="bg1"/>
              </a:solidFill>
            </a:endParaRPr>
          </a:p>
        </p:txBody>
      </p:sp>
    </p:spTree>
    <p:extLst>
      <p:ext uri="{BB962C8B-B14F-4D97-AF65-F5344CB8AC3E}">
        <p14:creationId xmlns:p14="http://schemas.microsoft.com/office/powerpoint/2010/main" val="11548699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 y="0"/>
            <a:ext cx="12204915" cy="6858000"/>
          </a:xfrm>
          <a:prstGeom prst="rect">
            <a:avLst/>
          </a:prstGeom>
        </p:spPr>
      </p:pic>
      <p:sp>
        <p:nvSpPr>
          <p:cNvPr id="4" name="TextBox 3"/>
          <p:cNvSpPr txBox="1"/>
          <p:nvPr/>
        </p:nvSpPr>
        <p:spPr>
          <a:xfrm>
            <a:off x="-751115" y="311016"/>
            <a:ext cx="12094755" cy="707886"/>
          </a:xfrm>
          <a:prstGeom prst="rect">
            <a:avLst/>
          </a:prstGeom>
          <a:noFill/>
        </p:spPr>
        <p:txBody>
          <a:bodyPr wrap="square" rtlCol="0">
            <a:spAutoFit/>
          </a:bodyPr>
          <a:lstStyle/>
          <a:p>
            <a:pPr algn="ctr"/>
            <a:r>
              <a:rPr lang="en-CA" altLang="zh-TW" sz="4000" b="1" dirty="0">
                <a:ln w="19050">
                  <a:solidFill>
                    <a:schemeClr val="tx1"/>
                  </a:solidFill>
                </a:ln>
                <a:solidFill>
                  <a:schemeClr val="bg1"/>
                </a:solidFill>
              </a:rPr>
              <a:t>Not Disturbance-Adapted =/= Decreasing</a:t>
            </a:r>
            <a:endParaRPr lang="zh-TW" altLang="en-US" sz="4000" b="1" dirty="0">
              <a:ln w="19050">
                <a:solidFill>
                  <a:schemeClr val="tx1"/>
                </a:solidFill>
              </a:ln>
              <a:solidFill>
                <a:schemeClr val="bg1"/>
              </a:solidFill>
            </a:endParaRPr>
          </a:p>
        </p:txBody>
      </p:sp>
      <p:sp>
        <p:nvSpPr>
          <p:cNvPr id="5" name="TextBox 4"/>
          <p:cNvSpPr txBox="1"/>
          <p:nvPr/>
        </p:nvSpPr>
        <p:spPr>
          <a:xfrm>
            <a:off x="-65315" y="6557554"/>
            <a:ext cx="3252651" cy="369332"/>
          </a:xfrm>
          <a:prstGeom prst="rect">
            <a:avLst/>
          </a:prstGeom>
          <a:noFill/>
        </p:spPr>
        <p:txBody>
          <a:bodyPr wrap="square" rtlCol="0">
            <a:spAutoFit/>
          </a:bodyPr>
          <a:lstStyle/>
          <a:p>
            <a:r>
              <a:rPr lang="en-US" dirty="0">
                <a:solidFill>
                  <a:schemeClr val="bg1"/>
                </a:solidFill>
              </a:rPr>
              <a:t>PC: National Geographic</a:t>
            </a:r>
            <a:endParaRPr lang="en-CA" dirty="0">
              <a:solidFill>
                <a:schemeClr val="bg1"/>
              </a:solidFill>
            </a:endParaRPr>
          </a:p>
        </p:txBody>
      </p:sp>
    </p:spTree>
    <p:extLst>
      <p:ext uri="{BB962C8B-B14F-4D97-AF65-F5344CB8AC3E}">
        <p14:creationId xmlns:p14="http://schemas.microsoft.com/office/powerpoint/2010/main" val="10964383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594610"/>
            <a:ext cx="12246429" cy="8168273"/>
          </a:xfrm>
          <a:prstGeom prst="rect">
            <a:avLst/>
          </a:prstGeom>
        </p:spPr>
      </p:pic>
      <p:sp>
        <p:nvSpPr>
          <p:cNvPr id="4" name="TextBox 3"/>
          <p:cNvSpPr txBox="1"/>
          <p:nvPr/>
        </p:nvSpPr>
        <p:spPr>
          <a:xfrm>
            <a:off x="5492931" y="2043248"/>
            <a:ext cx="6648450" cy="923330"/>
          </a:xfrm>
          <a:prstGeom prst="rect">
            <a:avLst/>
          </a:prstGeom>
          <a:noFill/>
        </p:spPr>
        <p:txBody>
          <a:bodyPr wrap="square" rtlCol="0">
            <a:spAutoFit/>
          </a:bodyPr>
          <a:lstStyle/>
          <a:p>
            <a:pPr algn="ctr"/>
            <a:r>
              <a:rPr lang="en-US" altLang="zh-TW" sz="5400" b="1" dirty="0">
                <a:ln>
                  <a:solidFill>
                    <a:schemeClr val="tx1"/>
                  </a:solidFill>
                </a:ln>
                <a:solidFill>
                  <a:schemeClr val="bg1"/>
                </a:solidFill>
              </a:rPr>
              <a:t>Thanks!</a:t>
            </a:r>
            <a:r>
              <a:rPr lang="en-US" altLang="zh-TW" dirty="0"/>
              <a:t> </a:t>
            </a:r>
            <a:endParaRPr lang="zh-TW" altLang="en-US" dirty="0"/>
          </a:p>
        </p:txBody>
      </p:sp>
    </p:spTree>
    <p:extLst>
      <p:ext uri="{BB962C8B-B14F-4D97-AF65-F5344CB8AC3E}">
        <p14:creationId xmlns:p14="http://schemas.microsoft.com/office/powerpoint/2010/main" val="8465110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en-US" altLang="zh-TW" sz="3600" b="1" dirty="0"/>
              <a:t>Acknowledgements</a:t>
            </a:r>
            <a:endParaRPr lang="zh-TW" altLang="en-US" sz="3600" b="1" dirty="0"/>
          </a:p>
        </p:txBody>
      </p:sp>
      <p:sp>
        <p:nvSpPr>
          <p:cNvPr id="3" name="Content Placeholder 2"/>
          <p:cNvSpPr>
            <a:spLocks noGrp="1"/>
          </p:cNvSpPr>
          <p:nvPr>
            <p:ph idx="1"/>
          </p:nvPr>
        </p:nvSpPr>
        <p:spPr>
          <a:xfrm>
            <a:off x="838200" y="924345"/>
            <a:ext cx="10515600" cy="5550345"/>
          </a:xfrm>
        </p:spPr>
        <p:txBody>
          <a:bodyPr>
            <a:normAutofit/>
          </a:bodyPr>
          <a:lstStyle/>
          <a:p>
            <a:r>
              <a:rPr lang="en-US" altLang="zh-TW" dirty="0"/>
              <a:t>Drs. Jill Jankowski, Darren Irwin, Agnes Lacombe</a:t>
            </a:r>
          </a:p>
          <a:p>
            <a:r>
              <a:rPr lang="en-US" altLang="zh-TW" dirty="0"/>
              <a:t>Maria Egerton, Conservation Projects Manager</a:t>
            </a:r>
          </a:p>
          <a:p>
            <a:r>
              <a:rPr lang="en-US" altLang="zh-TW" dirty="0"/>
              <a:t>Vanessa Smith, Conservation Technician</a:t>
            </a:r>
          </a:p>
          <a:p>
            <a:r>
              <a:rPr lang="en-US" altLang="zh-TW" dirty="0"/>
              <a:t>Stanley Park Ecology Society &amp; friends</a:t>
            </a:r>
            <a:endParaRPr lang="zh-TW" alt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684" y="3285590"/>
            <a:ext cx="6403373" cy="3462344"/>
          </a:xfrm>
          <a:prstGeom prst="rect">
            <a:avLst/>
          </a:prstGeom>
        </p:spPr>
      </p:pic>
      <p:sp>
        <p:nvSpPr>
          <p:cNvPr id="7" name="TextBox 6"/>
          <p:cNvSpPr txBox="1"/>
          <p:nvPr/>
        </p:nvSpPr>
        <p:spPr>
          <a:xfrm>
            <a:off x="258687" y="6167376"/>
            <a:ext cx="2914491" cy="646331"/>
          </a:xfrm>
          <a:prstGeom prst="rect">
            <a:avLst/>
          </a:prstGeom>
          <a:noFill/>
        </p:spPr>
        <p:txBody>
          <a:bodyPr wrap="square" rtlCol="0">
            <a:spAutoFit/>
          </a:bodyPr>
          <a:lstStyle/>
          <a:p>
            <a:r>
              <a:rPr lang="en-US" altLang="zh-TW" dirty="0">
                <a:solidFill>
                  <a:schemeClr val="bg1"/>
                </a:solidFill>
              </a:rPr>
              <a:t>Burrowing Owl</a:t>
            </a:r>
          </a:p>
          <a:p>
            <a:r>
              <a:rPr lang="en-US" altLang="zh-TW" dirty="0">
                <a:solidFill>
                  <a:schemeClr val="bg1"/>
                </a:solidFill>
              </a:rPr>
              <a:t>Photo: </a:t>
            </a:r>
            <a:r>
              <a:rPr lang="en-US" altLang="zh-TW" dirty="0" err="1">
                <a:solidFill>
                  <a:schemeClr val="bg1"/>
                </a:solidFill>
              </a:rPr>
              <a:t>travelwayoflife</a:t>
            </a:r>
            <a:endParaRPr lang="zh-TW" altLang="en-US" dirty="0">
              <a:solidFill>
                <a:schemeClr val="bg1"/>
              </a:solidFil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0182" y="3216275"/>
            <a:ext cx="5406865" cy="3600973"/>
          </a:xfrm>
          <a:prstGeom prst="rect">
            <a:avLst/>
          </a:prstGeom>
        </p:spPr>
      </p:pic>
      <p:sp>
        <p:nvSpPr>
          <p:cNvPr id="9" name="TextBox 8"/>
          <p:cNvSpPr txBox="1"/>
          <p:nvPr/>
        </p:nvSpPr>
        <p:spPr>
          <a:xfrm>
            <a:off x="7010035" y="6170917"/>
            <a:ext cx="5047012" cy="646331"/>
          </a:xfrm>
          <a:prstGeom prst="rect">
            <a:avLst/>
          </a:prstGeom>
          <a:noFill/>
        </p:spPr>
        <p:txBody>
          <a:bodyPr wrap="square" rtlCol="0">
            <a:spAutoFit/>
          </a:bodyPr>
          <a:lstStyle/>
          <a:p>
            <a:pPr algn="r"/>
            <a:r>
              <a:rPr lang="en-US" altLang="zh-TW" dirty="0">
                <a:solidFill>
                  <a:schemeClr val="bg1"/>
                </a:solidFill>
              </a:rPr>
              <a:t>Northern Spotted Owl (very close to extinction)</a:t>
            </a:r>
          </a:p>
          <a:p>
            <a:pPr algn="r"/>
            <a:r>
              <a:rPr lang="en-US" altLang="zh-TW" dirty="0">
                <a:solidFill>
                  <a:schemeClr val="bg1"/>
                </a:solidFill>
              </a:rPr>
              <a:t>Photo: unknown</a:t>
            </a:r>
            <a:endParaRPr lang="zh-TW" altLang="en-US" dirty="0">
              <a:solidFill>
                <a:schemeClr val="bg1"/>
              </a:solidFill>
            </a:endParaRPr>
          </a:p>
        </p:txBody>
      </p:sp>
    </p:spTree>
    <p:extLst>
      <p:ext uri="{BB962C8B-B14F-4D97-AF65-F5344CB8AC3E}">
        <p14:creationId xmlns:p14="http://schemas.microsoft.com/office/powerpoint/2010/main" val="29635661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8128000"/>
          </a:xfrm>
          <a:prstGeom prst="rect">
            <a:avLst/>
          </a:prstGeom>
        </p:spPr>
      </p:pic>
      <p:sp>
        <p:nvSpPr>
          <p:cNvPr id="3" name="TextBox 2"/>
          <p:cNvSpPr txBox="1"/>
          <p:nvPr/>
        </p:nvSpPr>
        <p:spPr>
          <a:xfrm>
            <a:off x="0" y="5295900"/>
            <a:ext cx="6648450" cy="923330"/>
          </a:xfrm>
          <a:prstGeom prst="rect">
            <a:avLst/>
          </a:prstGeom>
          <a:noFill/>
        </p:spPr>
        <p:txBody>
          <a:bodyPr wrap="square" rtlCol="0">
            <a:spAutoFit/>
          </a:bodyPr>
          <a:lstStyle/>
          <a:p>
            <a:pPr algn="ctr"/>
            <a:r>
              <a:rPr lang="en-US" altLang="zh-TW" sz="5400" b="1" dirty="0">
                <a:ln>
                  <a:solidFill>
                    <a:schemeClr val="tx1"/>
                  </a:solidFill>
                </a:ln>
                <a:solidFill>
                  <a:schemeClr val="bg1"/>
                </a:solidFill>
              </a:rPr>
              <a:t>Extra slides ahead!</a:t>
            </a:r>
            <a:endParaRPr lang="zh-TW" altLang="en-US" dirty="0"/>
          </a:p>
        </p:txBody>
      </p:sp>
    </p:spTree>
    <p:extLst>
      <p:ext uri="{BB962C8B-B14F-4D97-AF65-F5344CB8AC3E}">
        <p14:creationId xmlns:p14="http://schemas.microsoft.com/office/powerpoint/2010/main" val="18947004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8746" y="-473897"/>
            <a:ext cx="3149098" cy="4198796"/>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695980"/>
            <a:ext cx="6262298" cy="416202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1"/>
            <a:ext cx="4630897" cy="3311091"/>
          </a:xfrm>
          <a:prstGeom prst="rect">
            <a:avLst/>
          </a:prstGeom>
        </p:spPr>
      </p:pic>
      <p:sp>
        <p:nvSpPr>
          <p:cNvPr id="19" name="TextBox 18"/>
          <p:cNvSpPr txBox="1"/>
          <p:nvPr/>
        </p:nvSpPr>
        <p:spPr>
          <a:xfrm>
            <a:off x="501084" y="2603204"/>
            <a:ext cx="3628726" cy="707886"/>
          </a:xfrm>
          <a:prstGeom prst="rect">
            <a:avLst/>
          </a:prstGeom>
          <a:noFill/>
        </p:spPr>
        <p:txBody>
          <a:bodyPr wrap="square" rtlCol="0">
            <a:spAutoFit/>
          </a:bodyPr>
          <a:lstStyle/>
          <a:p>
            <a:pPr algn="ctr"/>
            <a:r>
              <a:rPr lang="en-CA" altLang="zh-TW" sz="4000" b="1" dirty="0">
                <a:ln w="28575">
                  <a:solidFill>
                    <a:schemeClr val="tx1"/>
                  </a:solidFill>
                </a:ln>
                <a:solidFill>
                  <a:schemeClr val="bg1"/>
                </a:solidFill>
              </a:rPr>
              <a:t>30 species </a:t>
            </a:r>
            <a:endParaRPr lang="zh-TW" altLang="en-US" sz="4000" b="1" dirty="0">
              <a:ln w="28575">
                <a:solidFill>
                  <a:schemeClr val="tx1"/>
                </a:solidFill>
              </a:ln>
              <a:solidFill>
                <a:schemeClr val="bg1"/>
              </a:solidFill>
            </a:endParaRPr>
          </a:p>
        </p:txBody>
      </p: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62298" y="2798017"/>
            <a:ext cx="6059676" cy="4059983"/>
          </a:xfrm>
          <a:prstGeom prst="rect">
            <a:avLst/>
          </a:prstGeom>
        </p:spPr>
      </p:pic>
      <p:sp>
        <p:nvSpPr>
          <p:cNvPr id="21" name="TextBox 20"/>
          <p:cNvSpPr txBox="1"/>
          <p:nvPr/>
        </p:nvSpPr>
        <p:spPr>
          <a:xfrm>
            <a:off x="5919536" y="5999515"/>
            <a:ext cx="3628726" cy="707886"/>
          </a:xfrm>
          <a:prstGeom prst="rect">
            <a:avLst/>
          </a:prstGeom>
          <a:noFill/>
        </p:spPr>
        <p:txBody>
          <a:bodyPr wrap="square" rtlCol="0">
            <a:spAutoFit/>
          </a:bodyPr>
          <a:lstStyle/>
          <a:p>
            <a:pPr algn="ctr"/>
            <a:r>
              <a:rPr lang="en-CA" altLang="zh-TW" sz="4000" b="1" dirty="0">
                <a:ln w="28575">
                  <a:solidFill>
                    <a:schemeClr val="tx1"/>
                  </a:solidFill>
                </a:ln>
                <a:solidFill>
                  <a:schemeClr val="bg1"/>
                </a:solidFill>
              </a:rPr>
              <a:t>10 species </a:t>
            </a:r>
            <a:endParaRPr lang="zh-TW" altLang="en-US" sz="4000" b="1" dirty="0">
              <a:ln w="28575">
                <a:solidFill>
                  <a:schemeClr val="tx1"/>
                </a:solidFill>
              </a:ln>
              <a:solidFill>
                <a:schemeClr val="bg1"/>
              </a:solidFill>
            </a:endParaRPr>
          </a:p>
        </p:txBody>
      </p:sp>
      <p:sp>
        <p:nvSpPr>
          <p:cNvPr id="23" name="TextBox 22"/>
          <p:cNvSpPr txBox="1"/>
          <p:nvPr/>
        </p:nvSpPr>
        <p:spPr>
          <a:xfrm>
            <a:off x="-433138" y="5999515"/>
            <a:ext cx="3628726" cy="707886"/>
          </a:xfrm>
          <a:prstGeom prst="rect">
            <a:avLst/>
          </a:prstGeom>
          <a:noFill/>
        </p:spPr>
        <p:txBody>
          <a:bodyPr wrap="square" rtlCol="0">
            <a:spAutoFit/>
          </a:bodyPr>
          <a:lstStyle/>
          <a:p>
            <a:pPr algn="ctr"/>
            <a:r>
              <a:rPr lang="en-CA" altLang="zh-TW" sz="4000" b="1" dirty="0">
                <a:ln w="28575">
                  <a:solidFill>
                    <a:schemeClr val="tx1"/>
                  </a:solidFill>
                </a:ln>
                <a:solidFill>
                  <a:schemeClr val="bg1"/>
                </a:solidFill>
              </a:rPr>
              <a:t>72 species </a:t>
            </a:r>
            <a:endParaRPr lang="zh-TW" altLang="en-US" sz="4000" b="1" dirty="0">
              <a:ln w="28575">
                <a:solidFill>
                  <a:schemeClr val="tx1"/>
                </a:solidFill>
              </a:ln>
              <a:solidFill>
                <a:schemeClr val="bg1"/>
              </a:solidFill>
            </a:endParaRPr>
          </a:p>
        </p:txBody>
      </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11369" y="-45121"/>
            <a:ext cx="4787377" cy="3181611"/>
          </a:xfrm>
          <a:prstGeom prst="rect">
            <a:avLst/>
          </a:prstGeom>
        </p:spPr>
      </p:pic>
      <p:sp>
        <p:nvSpPr>
          <p:cNvPr id="26" name="TextBox 25"/>
          <p:cNvSpPr txBox="1"/>
          <p:nvPr/>
        </p:nvSpPr>
        <p:spPr>
          <a:xfrm>
            <a:off x="5825028" y="2292142"/>
            <a:ext cx="3628726" cy="707886"/>
          </a:xfrm>
          <a:prstGeom prst="rect">
            <a:avLst/>
          </a:prstGeom>
          <a:noFill/>
        </p:spPr>
        <p:txBody>
          <a:bodyPr wrap="square" rtlCol="0">
            <a:spAutoFit/>
          </a:bodyPr>
          <a:lstStyle/>
          <a:p>
            <a:pPr algn="ctr"/>
            <a:r>
              <a:rPr lang="en-CA" altLang="zh-TW" sz="4000" b="1" dirty="0">
                <a:ln w="28575">
                  <a:solidFill>
                    <a:schemeClr val="tx1"/>
                  </a:solidFill>
                </a:ln>
                <a:solidFill>
                  <a:schemeClr val="bg1"/>
                </a:solidFill>
              </a:rPr>
              <a:t>236 species </a:t>
            </a:r>
            <a:endParaRPr lang="zh-TW" altLang="en-US" sz="4000" b="1" dirty="0">
              <a:ln w="28575">
                <a:solidFill>
                  <a:schemeClr val="tx1"/>
                </a:solidFill>
              </a:ln>
              <a:solidFill>
                <a:schemeClr val="bg1"/>
              </a:solidFill>
            </a:endParaRPr>
          </a:p>
        </p:txBody>
      </p:sp>
      <p:sp>
        <p:nvSpPr>
          <p:cNvPr id="27" name="TextBox 26"/>
          <p:cNvSpPr txBox="1"/>
          <p:nvPr/>
        </p:nvSpPr>
        <p:spPr>
          <a:xfrm>
            <a:off x="9042266" y="2117542"/>
            <a:ext cx="3628726" cy="707886"/>
          </a:xfrm>
          <a:prstGeom prst="rect">
            <a:avLst/>
          </a:prstGeom>
          <a:noFill/>
        </p:spPr>
        <p:txBody>
          <a:bodyPr wrap="square" rtlCol="0">
            <a:spAutoFit/>
          </a:bodyPr>
          <a:lstStyle/>
          <a:p>
            <a:pPr algn="ctr"/>
            <a:r>
              <a:rPr lang="en-CA" altLang="zh-TW" sz="4000" b="1" dirty="0">
                <a:ln w="28575">
                  <a:solidFill>
                    <a:schemeClr val="tx1"/>
                  </a:solidFill>
                </a:ln>
                <a:solidFill>
                  <a:schemeClr val="bg1"/>
                </a:solidFill>
              </a:rPr>
              <a:t>192 Genera</a:t>
            </a:r>
            <a:endParaRPr lang="zh-TW" altLang="en-US" sz="4000" b="1" dirty="0">
              <a:ln w="28575">
                <a:solidFill>
                  <a:schemeClr val="tx1"/>
                </a:solidFill>
              </a:ln>
              <a:solidFill>
                <a:schemeClr val="bg1"/>
              </a:solidFill>
            </a:endParaRPr>
          </a:p>
        </p:txBody>
      </p:sp>
    </p:spTree>
    <p:extLst>
      <p:ext uri="{BB962C8B-B14F-4D97-AF65-F5344CB8AC3E}">
        <p14:creationId xmlns:p14="http://schemas.microsoft.com/office/powerpoint/2010/main" val="36537549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019" y="398997"/>
            <a:ext cx="10794432" cy="5998191"/>
          </a:xfrm>
          <a:prstGeom prst="rect">
            <a:avLst/>
          </a:prstGeom>
        </p:spPr>
      </p:pic>
      <p:sp>
        <p:nvSpPr>
          <p:cNvPr id="6" name="TextBox 5"/>
          <p:cNvSpPr txBox="1"/>
          <p:nvPr/>
        </p:nvSpPr>
        <p:spPr>
          <a:xfrm>
            <a:off x="781823" y="6027856"/>
            <a:ext cx="2914491" cy="369332"/>
          </a:xfrm>
          <a:prstGeom prst="rect">
            <a:avLst/>
          </a:prstGeom>
          <a:noFill/>
        </p:spPr>
        <p:txBody>
          <a:bodyPr wrap="square" rtlCol="0">
            <a:spAutoFit/>
          </a:bodyPr>
          <a:lstStyle/>
          <a:p>
            <a:r>
              <a:rPr lang="en-US" altLang="zh-TW" dirty="0"/>
              <a:t>From </a:t>
            </a:r>
            <a:r>
              <a:rPr lang="en-US" altLang="zh-TW" dirty="0" err="1"/>
              <a:t>BirdLife</a:t>
            </a:r>
            <a:r>
              <a:rPr lang="en-US" altLang="zh-TW" dirty="0"/>
              <a:t> International</a:t>
            </a:r>
            <a:endParaRPr lang="zh-TW" altLang="en-US" dirty="0"/>
          </a:p>
        </p:txBody>
      </p:sp>
    </p:spTree>
    <p:extLst>
      <p:ext uri="{BB962C8B-B14F-4D97-AF65-F5344CB8AC3E}">
        <p14:creationId xmlns:p14="http://schemas.microsoft.com/office/powerpoint/2010/main" val="2815476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0234" y="0"/>
            <a:ext cx="5231531" cy="6858000"/>
          </a:xfrm>
          <a:prstGeom prst="rect">
            <a:avLst/>
          </a:prstGeom>
        </p:spPr>
      </p:pic>
    </p:spTree>
    <p:extLst>
      <p:ext uri="{BB962C8B-B14F-4D97-AF65-F5344CB8AC3E}">
        <p14:creationId xmlns:p14="http://schemas.microsoft.com/office/powerpoint/2010/main" val="3518780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en-US" altLang="zh-TW" sz="3600" b="1" dirty="0"/>
              <a:t>Tracking biodiversity in parks is important</a:t>
            </a:r>
            <a:endParaRPr lang="zh-TW" altLang="en-US" sz="3600" b="1" dirty="0"/>
          </a:p>
        </p:txBody>
      </p:sp>
      <p:sp>
        <p:nvSpPr>
          <p:cNvPr id="3" name="Content Placeholder 2"/>
          <p:cNvSpPr>
            <a:spLocks noGrp="1"/>
          </p:cNvSpPr>
          <p:nvPr>
            <p:ph idx="1"/>
          </p:nvPr>
        </p:nvSpPr>
        <p:spPr>
          <a:xfrm>
            <a:off x="838200" y="924345"/>
            <a:ext cx="10515600" cy="933331"/>
          </a:xfrm>
        </p:spPr>
        <p:txBody>
          <a:bodyPr>
            <a:normAutofit/>
          </a:bodyPr>
          <a:lstStyle/>
          <a:p>
            <a:r>
              <a:rPr lang="en-US" altLang="zh-TW" dirty="0"/>
              <a:t>Parks… </a:t>
            </a:r>
          </a:p>
          <a:p>
            <a:pPr lvl="1"/>
            <a:r>
              <a:rPr lang="en-US" altLang="zh-TW" sz="2800" dirty="0"/>
              <a:t>can sustain species </a:t>
            </a:r>
            <a:r>
              <a:rPr lang="en-US" altLang="zh-TW" sz="1800" dirty="0"/>
              <a:t>(</a:t>
            </a:r>
            <a:r>
              <a:rPr lang="en-US" altLang="zh-TW" sz="1800" dirty="0" err="1"/>
              <a:t>Fernández-Juricic</a:t>
            </a:r>
            <a:r>
              <a:rPr lang="en-US" altLang="zh-TW" sz="1800" dirty="0"/>
              <a:t> </a:t>
            </a:r>
            <a:r>
              <a:rPr lang="en-US" altLang="zh-TW" sz="1800" i="1" dirty="0"/>
              <a:t>et al. </a:t>
            </a:r>
            <a:r>
              <a:rPr lang="en-US" altLang="zh-TW" sz="1800" dirty="0"/>
              <a:t>2001) </a:t>
            </a:r>
            <a:r>
              <a:rPr lang="en-US" altLang="zh-TW" sz="2800" dirty="0"/>
              <a:t>=&gt; biodiversity</a:t>
            </a:r>
            <a:endParaRPr lang="en-US" altLang="zh-TW" dirty="0"/>
          </a:p>
          <a:p>
            <a:endParaRPr lang="zh-TW" altLang="en-US" b="1" dirty="0"/>
          </a:p>
        </p:txBody>
      </p:sp>
      <p:sp>
        <p:nvSpPr>
          <p:cNvPr id="4" name="Content Placeholder 2"/>
          <p:cNvSpPr txBox="1">
            <a:spLocks/>
          </p:cNvSpPr>
          <p:nvPr/>
        </p:nvSpPr>
        <p:spPr>
          <a:xfrm>
            <a:off x="838200" y="2531176"/>
            <a:ext cx="10515600" cy="933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zh-TW" sz="2800" dirty="0"/>
              <a:t>allow interactions with nature =&gt; more likely to positively perceive natural environments </a:t>
            </a:r>
            <a:r>
              <a:rPr lang="en-US" altLang="zh-TW" sz="1600" dirty="0"/>
              <a:t>(</a:t>
            </a:r>
            <a:r>
              <a:rPr lang="en-US" altLang="zh-TW" sz="1600" dirty="0" err="1"/>
              <a:t>Bixler</a:t>
            </a:r>
            <a:r>
              <a:rPr lang="en-US" altLang="zh-TW" sz="1600" dirty="0"/>
              <a:t> </a:t>
            </a:r>
            <a:r>
              <a:rPr lang="en-US" altLang="zh-TW" sz="1600" i="1" dirty="0"/>
              <a:t>et al. </a:t>
            </a:r>
            <a:r>
              <a:rPr lang="en-US" altLang="zh-TW" sz="1600" dirty="0"/>
              <a:t>2002)</a:t>
            </a:r>
          </a:p>
          <a:p>
            <a:endParaRPr lang="en-US" altLang="zh-TW" dirty="0"/>
          </a:p>
          <a:p>
            <a:endParaRPr lang="zh-TW" altLang="en-US" b="1" dirty="0"/>
          </a:p>
        </p:txBody>
      </p:sp>
      <p:sp>
        <p:nvSpPr>
          <p:cNvPr id="6" name="Content Placeholder 2"/>
          <p:cNvSpPr txBox="1">
            <a:spLocks/>
          </p:cNvSpPr>
          <p:nvPr/>
        </p:nvSpPr>
        <p:spPr>
          <a:xfrm>
            <a:off x="838200" y="3455521"/>
            <a:ext cx="10515600" cy="933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zh-TW" sz="2800" dirty="0"/>
              <a:t>provide experiences with high avian biodiversity =&gt; appreciation of nature </a:t>
            </a:r>
            <a:r>
              <a:rPr lang="en-US" altLang="zh-TW" sz="1800" dirty="0"/>
              <a:t>(</a:t>
            </a:r>
            <a:r>
              <a:rPr lang="en-US" altLang="zh-TW" sz="1800" dirty="0" err="1"/>
              <a:t>Clergeau</a:t>
            </a:r>
            <a:r>
              <a:rPr lang="en-US" altLang="zh-TW" sz="1800" dirty="0"/>
              <a:t> </a:t>
            </a:r>
            <a:r>
              <a:rPr lang="en-US" altLang="zh-TW" sz="1800" i="1" dirty="0"/>
              <a:t>et al. </a:t>
            </a:r>
            <a:r>
              <a:rPr lang="en-US" altLang="zh-TW" sz="1800" dirty="0"/>
              <a:t>2001)</a:t>
            </a:r>
          </a:p>
          <a:p>
            <a:endParaRPr lang="en-US" altLang="zh-TW" dirty="0"/>
          </a:p>
          <a:p>
            <a:endParaRPr lang="zh-TW" altLang="en-US" b="1" dirty="0"/>
          </a:p>
        </p:txBody>
      </p:sp>
      <p:sp>
        <p:nvSpPr>
          <p:cNvPr id="7" name="Content Placeholder 2"/>
          <p:cNvSpPr txBox="1">
            <a:spLocks/>
          </p:cNvSpPr>
          <p:nvPr/>
        </p:nvSpPr>
        <p:spPr>
          <a:xfrm>
            <a:off x="838200" y="4388853"/>
            <a:ext cx="10515600" cy="43313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Park management tracks species populations</a:t>
            </a:r>
          </a:p>
          <a:p>
            <a:endParaRPr lang="zh-TW" altLang="en-US" b="1" dirty="0"/>
          </a:p>
        </p:txBody>
      </p:sp>
      <p:sp>
        <p:nvSpPr>
          <p:cNvPr id="9" name="Content Placeholder 2"/>
          <p:cNvSpPr txBox="1">
            <a:spLocks/>
          </p:cNvSpPr>
          <p:nvPr/>
        </p:nvSpPr>
        <p:spPr>
          <a:xfrm>
            <a:off x="838200" y="4821989"/>
            <a:ext cx="10515600" cy="43313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=&gt; can determine needed conservation efforts</a:t>
            </a:r>
          </a:p>
          <a:p>
            <a:endParaRPr lang="zh-TW" altLang="en-US" b="1" dirty="0"/>
          </a:p>
        </p:txBody>
      </p:sp>
      <p:sp>
        <p:nvSpPr>
          <p:cNvPr id="10" name="Content Placeholder 2"/>
          <p:cNvSpPr txBox="1">
            <a:spLocks/>
          </p:cNvSpPr>
          <p:nvPr/>
        </p:nvSpPr>
        <p:spPr>
          <a:xfrm>
            <a:off x="838200" y="5255125"/>
            <a:ext cx="10515600" cy="43313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=&gt; prevent negative ecological &amp; sociological effects </a:t>
            </a:r>
          </a:p>
          <a:p>
            <a:endParaRPr lang="zh-TW" altLang="en-US" b="1"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7481" y="4138007"/>
            <a:ext cx="2286319" cy="2667372"/>
          </a:xfrm>
          <a:prstGeom prst="rect">
            <a:avLst/>
          </a:prstGeom>
        </p:spPr>
      </p:pic>
      <p:sp>
        <p:nvSpPr>
          <p:cNvPr id="12" name="Content Placeholder 2"/>
          <p:cNvSpPr txBox="1">
            <a:spLocks/>
          </p:cNvSpPr>
          <p:nvPr/>
        </p:nvSpPr>
        <p:spPr>
          <a:xfrm>
            <a:off x="838200" y="1750244"/>
            <a:ext cx="10515600" cy="933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altLang="zh-TW" sz="2800" dirty="0"/>
              <a:t>Solves a problem: Humans living in an urban setting are exposed to fewer birds than average </a:t>
            </a:r>
            <a:r>
              <a:rPr lang="en-US" altLang="zh-TW" sz="1800" dirty="0"/>
              <a:t>(</a:t>
            </a:r>
            <a:r>
              <a:rPr lang="en-US" altLang="zh-TW" sz="1800" dirty="0" err="1"/>
              <a:t>Melles</a:t>
            </a:r>
            <a:r>
              <a:rPr lang="en-US" altLang="zh-TW" sz="1800" dirty="0"/>
              <a:t> 2005)</a:t>
            </a:r>
          </a:p>
          <a:p>
            <a:endParaRPr lang="en-US" altLang="zh-TW" dirty="0"/>
          </a:p>
          <a:p>
            <a:endParaRPr lang="zh-TW" altLang="en-US" b="1" dirty="0"/>
          </a:p>
        </p:txBody>
      </p:sp>
    </p:spTree>
    <p:extLst>
      <p:ext uri="{BB962C8B-B14F-4D97-AF65-F5344CB8AC3E}">
        <p14:creationId xmlns:p14="http://schemas.microsoft.com/office/powerpoint/2010/main" val="116206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9" grpId="0"/>
      <p:bldP spid="10" grpId="0"/>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1E258E2D-0D56-4301-90FA-7863DF01C2FB}"/>
              </a:ext>
            </a:extLst>
          </p:cNvPr>
          <p:cNvGraphicFramePr/>
          <p:nvPr>
            <p:extLst>
              <p:ext uri="{D42A27DB-BD31-4B8C-83A1-F6EECF244321}">
                <p14:modId xmlns:p14="http://schemas.microsoft.com/office/powerpoint/2010/main" val="2073573943"/>
              </p:ext>
            </p:extLst>
          </p:nvPr>
        </p:nvGraphicFramePr>
        <p:xfrm>
          <a:off x="-52250" y="0"/>
          <a:ext cx="12244250" cy="378169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Chart 2">
            <a:extLst>
              <a:ext uri="{FF2B5EF4-FFF2-40B4-BE49-F238E27FC236}">
                <a16:creationId xmlns:a16="http://schemas.microsoft.com/office/drawing/2014/main" id="{0247AE1F-97DE-4D7D-A506-4C29D5FEF7B6}"/>
              </a:ext>
            </a:extLst>
          </p:cNvPr>
          <p:cNvGraphicFramePr/>
          <p:nvPr>
            <p:extLst>
              <p:ext uri="{D42A27DB-BD31-4B8C-83A1-F6EECF244321}">
                <p14:modId xmlns:p14="http://schemas.microsoft.com/office/powerpoint/2010/main" val="2654167743"/>
              </p:ext>
            </p:extLst>
          </p:nvPr>
        </p:nvGraphicFramePr>
        <p:xfrm>
          <a:off x="0" y="3651067"/>
          <a:ext cx="12192000" cy="355962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7941830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956231"/>
            <a:ext cx="5181600" cy="2549014"/>
          </a:xfrm>
        </p:spPr>
        <p:txBody>
          <a:bodyPr>
            <a:normAutofit/>
          </a:bodyPr>
          <a:lstStyle/>
          <a:p>
            <a:r>
              <a:rPr lang="en-US" altLang="zh-TW" dirty="0"/>
              <a:t>Climate change</a:t>
            </a:r>
          </a:p>
          <a:p>
            <a:r>
              <a:rPr lang="en-US" altLang="zh-TW" dirty="0"/>
              <a:t>Air or water pollution</a:t>
            </a:r>
          </a:p>
          <a:p>
            <a:r>
              <a:rPr lang="en-US" altLang="zh-TW" dirty="0"/>
              <a:t>Disturbances </a:t>
            </a:r>
          </a:p>
          <a:p>
            <a:r>
              <a:rPr lang="en-US" altLang="zh-TW" dirty="0"/>
              <a:t>Invasive plant species</a:t>
            </a:r>
          </a:p>
          <a:p>
            <a:r>
              <a:rPr lang="en-US" altLang="zh-TW" dirty="0"/>
              <a:t>Water quality</a:t>
            </a:r>
          </a:p>
          <a:p>
            <a:pPr marL="0" indent="0">
              <a:buNone/>
            </a:pPr>
            <a:endParaRPr lang="en-US" altLang="zh-TW" dirty="0"/>
          </a:p>
        </p:txBody>
      </p:sp>
      <p:sp>
        <p:nvSpPr>
          <p:cNvPr id="10" name="Title 1"/>
          <p:cNvSpPr>
            <a:spLocks noGrp="1"/>
          </p:cNvSpPr>
          <p:nvPr>
            <p:ph type="title"/>
          </p:nvPr>
        </p:nvSpPr>
        <p:spPr>
          <a:xfrm>
            <a:off x="838200" y="0"/>
            <a:ext cx="10515600" cy="1325563"/>
          </a:xfrm>
        </p:spPr>
        <p:txBody>
          <a:bodyPr>
            <a:normAutofit/>
          </a:bodyPr>
          <a:lstStyle/>
          <a:p>
            <a:r>
              <a:rPr lang="en-US" altLang="zh-TW" sz="3600" b="1" dirty="0"/>
              <a:t>Possible explanations for decreases in biodiversity</a:t>
            </a:r>
            <a:endParaRPr lang="zh-TW" altLang="en-US" sz="3600" b="1" dirty="0"/>
          </a:p>
        </p:txBody>
      </p:sp>
      <p:sp>
        <p:nvSpPr>
          <p:cNvPr id="12" name="Oval 11"/>
          <p:cNvSpPr/>
          <p:nvPr/>
        </p:nvSpPr>
        <p:spPr>
          <a:xfrm>
            <a:off x="3798169" y="5214620"/>
            <a:ext cx="495300" cy="45212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pic>
        <p:nvPicPr>
          <p:cNvPr id="4" name="Picture 3"/>
          <p:cNvPicPr>
            <a:picLocks noChangeAspect="1"/>
          </p:cNvPicPr>
          <p:nvPr/>
        </p:nvPicPr>
        <p:blipFill>
          <a:blip r:embed="rId3"/>
          <a:stretch>
            <a:fillRect/>
          </a:stretch>
        </p:blipFill>
        <p:spPr>
          <a:xfrm>
            <a:off x="989430" y="4632793"/>
            <a:ext cx="10213139" cy="161577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2098" y="1001006"/>
            <a:ext cx="3629404" cy="2723971"/>
          </a:xfrm>
          <a:prstGeom prst="rect">
            <a:avLst/>
          </a:prstGeom>
        </p:spPr>
      </p:pic>
      <p:sp>
        <p:nvSpPr>
          <p:cNvPr id="14" name="TextBox 13"/>
          <p:cNvSpPr txBox="1"/>
          <p:nvPr/>
        </p:nvSpPr>
        <p:spPr>
          <a:xfrm>
            <a:off x="6865215" y="956231"/>
            <a:ext cx="3636287" cy="369332"/>
          </a:xfrm>
          <a:prstGeom prst="rect">
            <a:avLst/>
          </a:prstGeom>
          <a:noFill/>
        </p:spPr>
        <p:txBody>
          <a:bodyPr wrap="square" rtlCol="0">
            <a:spAutoFit/>
          </a:bodyPr>
          <a:lstStyle/>
          <a:p>
            <a:r>
              <a:rPr lang="en-US" dirty="0">
                <a:solidFill>
                  <a:schemeClr val="bg1"/>
                </a:solidFill>
              </a:rPr>
              <a:t>Pink water lily (PC: Paul </a:t>
            </a:r>
            <a:r>
              <a:rPr lang="en-US" dirty="0" err="1">
                <a:solidFill>
                  <a:schemeClr val="bg1"/>
                </a:solidFill>
              </a:rPr>
              <a:t>Colangelo</a:t>
            </a:r>
            <a:r>
              <a:rPr lang="en-US" dirty="0">
                <a:solidFill>
                  <a:schemeClr val="bg1"/>
                </a:solidFill>
              </a:rPr>
              <a:t>)</a:t>
            </a:r>
            <a:endParaRPr lang="en-CA" dirty="0">
              <a:solidFill>
                <a:schemeClr val="bg1"/>
              </a:solidFill>
            </a:endParaRPr>
          </a:p>
        </p:txBody>
      </p:sp>
    </p:spTree>
    <p:extLst>
      <p:ext uri="{BB962C8B-B14F-4D97-AF65-F5344CB8AC3E}">
        <p14:creationId xmlns:p14="http://schemas.microsoft.com/office/powerpoint/2010/main" val="26163011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956230"/>
            <a:ext cx="5181600" cy="5702753"/>
          </a:xfrm>
        </p:spPr>
        <p:txBody>
          <a:bodyPr>
            <a:normAutofit/>
          </a:bodyPr>
          <a:lstStyle/>
          <a:p>
            <a:r>
              <a:rPr lang="en-US" altLang="zh-TW" dirty="0" err="1"/>
              <a:t>Stormwater</a:t>
            </a:r>
            <a:r>
              <a:rPr lang="en-US" altLang="zh-TW" dirty="0"/>
              <a:t> treatment plant</a:t>
            </a:r>
          </a:p>
          <a:p>
            <a:r>
              <a:rPr lang="en-US" altLang="zh-TW" dirty="0"/>
              <a:t>Removing invasive species </a:t>
            </a:r>
            <a:br>
              <a:rPr lang="en-US" altLang="zh-TW" dirty="0"/>
            </a:br>
            <a:r>
              <a:rPr lang="en-US" altLang="zh-TW" dirty="0"/>
              <a:t>(SPES &amp; beavers)</a:t>
            </a:r>
          </a:p>
          <a:p>
            <a:r>
              <a:rPr lang="en-US" altLang="zh-TW" dirty="0"/>
              <a:t>Dredging up the lake bottom (beavers)</a:t>
            </a:r>
          </a:p>
          <a:p>
            <a:r>
              <a:rPr lang="en-US" altLang="zh-TW" dirty="0"/>
              <a:t>Other maintenance from the SPES</a:t>
            </a:r>
          </a:p>
          <a:p>
            <a:pPr marL="0" indent="0">
              <a:buNone/>
            </a:pPr>
            <a:endParaRPr lang="en-US" altLang="zh-TW" dirty="0"/>
          </a:p>
        </p:txBody>
      </p:sp>
      <p:sp>
        <p:nvSpPr>
          <p:cNvPr id="10" name="Title 1"/>
          <p:cNvSpPr>
            <a:spLocks noGrp="1"/>
          </p:cNvSpPr>
          <p:nvPr>
            <p:ph type="title"/>
          </p:nvPr>
        </p:nvSpPr>
        <p:spPr>
          <a:xfrm>
            <a:off x="838200" y="0"/>
            <a:ext cx="10515600" cy="1325563"/>
          </a:xfrm>
        </p:spPr>
        <p:txBody>
          <a:bodyPr>
            <a:normAutofit/>
          </a:bodyPr>
          <a:lstStyle/>
          <a:p>
            <a:r>
              <a:rPr lang="en-US" altLang="zh-TW" sz="3600" b="1" dirty="0"/>
              <a:t>Possible explanations for increases in biodiversity</a:t>
            </a:r>
            <a:endParaRPr lang="zh-TW" altLang="en-US" sz="3600" b="1" dirty="0"/>
          </a:p>
        </p:txBody>
      </p:sp>
      <p:sp>
        <p:nvSpPr>
          <p:cNvPr id="12" name="Oval 11"/>
          <p:cNvSpPr/>
          <p:nvPr/>
        </p:nvSpPr>
        <p:spPr>
          <a:xfrm>
            <a:off x="3798169" y="5214620"/>
            <a:ext cx="495300" cy="45212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0479" y="1432667"/>
            <a:ext cx="5496692" cy="3781953"/>
          </a:xfrm>
          <a:prstGeom prst="rect">
            <a:avLst/>
          </a:prstGeom>
        </p:spPr>
      </p:pic>
      <p:sp>
        <p:nvSpPr>
          <p:cNvPr id="9" name="TextBox 8"/>
          <p:cNvSpPr txBox="1"/>
          <p:nvPr/>
        </p:nvSpPr>
        <p:spPr>
          <a:xfrm>
            <a:off x="6100479" y="4695951"/>
            <a:ext cx="2494881" cy="369332"/>
          </a:xfrm>
          <a:prstGeom prst="rect">
            <a:avLst/>
          </a:prstGeom>
          <a:noFill/>
        </p:spPr>
        <p:txBody>
          <a:bodyPr wrap="square" rtlCol="0">
            <a:spAutoFit/>
          </a:bodyPr>
          <a:lstStyle/>
          <a:p>
            <a:r>
              <a:rPr lang="en-US" altLang="zh-TW" dirty="0"/>
              <a:t>Photo: Mark T. White</a:t>
            </a:r>
            <a:endParaRPr lang="zh-TW" altLang="en-US" dirty="0"/>
          </a:p>
        </p:txBody>
      </p:sp>
    </p:spTree>
    <p:extLst>
      <p:ext uri="{BB962C8B-B14F-4D97-AF65-F5344CB8AC3E}">
        <p14:creationId xmlns:p14="http://schemas.microsoft.com/office/powerpoint/2010/main" val="41985032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175963"/>
            <a:ext cx="5181600" cy="4351338"/>
          </a:xfrm>
        </p:spPr>
        <p:txBody>
          <a:bodyPr>
            <a:normAutofit/>
          </a:bodyPr>
          <a:lstStyle/>
          <a:p>
            <a:r>
              <a:rPr lang="en-US" altLang="zh-TW" sz="2400" dirty="0"/>
              <a:t>There is no study site representing a forest</a:t>
            </a:r>
          </a:p>
          <a:p>
            <a:r>
              <a:rPr lang="en-US" altLang="zh-TW" sz="2400" dirty="0"/>
              <a:t>Only one survey a month</a:t>
            </a:r>
          </a:p>
          <a:p>
            <a:r>
              <a:rPr lang="en-US" altLang="zh-TW" sz="2400" dirty="0"/>
              <a:t>No weather record</a:t>
            </a:r>
          </a:p>
          <a:p>
            <a:r>
              <a:rPr lang="en-US" altLang="zh-TW" sz="2400" dirty="0"/>
              <a:t>Trends were determined by eye</a:t>
            </a:r>
          </a:p>
          <a:p>
            <a:pPr marL="0" indent="0">
              <a:buNone/>
            </a:pPr>
            <a:endParaRPr lang="en-US" altLang="zh-TW" dirty="0"/>
          </a:p>
        </p:txBody>
      </p:sp>
      <p:sp>
        <p:nvSpPr>
          <p:cNvPr id="5" name="Content Placeholder 4"/>
          <p:cNvSpPr>
            <a:spLocks noGrp="1"/>
          </p:cNvSpPr>
          <p:nvPr>
            <p:ph sz="half" idx="2"/>
          </p:nvPr>
        </p:nvSpPr>
        <p:spPr>
          <a:xfrm>
            <a:off x="6019800" y="1175963"/>
            <a:ext cx="5181600" cy="4351338"/>
          </a:xfrm>
        </p:spPr>
        <p:txBody>
          <a:bodyPr/>
          <a:lstStyle/>
          <a:p>
            <a:r>
              <a:rPr lang="en-US" altLang="zh-TW" sz="2400" dirty="0"/>
              <a:t>No consistent set or number of birdwatchers </a:t>
            </a:r>
          </a:p>
          <a:p>
            <a:r>
              <a:rPr lang="en-US" altLang="zh-TW" sz="2400" dirty="0"/>
              <a:t>No randomization of start time, start location, or order</a:t>
            </a:r>
          </a:p>
          <a:p>
            <a:endParaRPr lang="zh-TW" altLang="en-US" dirty="0"/>
          </a:p>
        </p:txBody>
      </p:sp>
      <p:sp>
        <p:nvSpPr>
          <p:cNvPr id="10" name="Title 1"/>
          <p:cNvSpPr>
            <a:spLocks noGrp="1"/>
          </p:cNvSpPr>
          <p:nvPr>
            <p:ph type="title"/>
          </p:nvPr>
        </p:nvSpPr>
        <p:spPr>
          <a:xfrm>
            <a:off x="838200" y="0"/>
            <a:ext cx="10515600" cy="1325563"/>
          </a:xfrm>
        </p:spPr>
        <p:txBody>
          <a:bodyPr>
            <a:normAutofit/>
          </a:bodyPr>
          <a:lstStyle/>
          <a:p>
            <a:r>
              <a:rPr lang="en-US" altLang="zh-TW" sz="3600" b="1" dirty="0"/>
              <a:t>Some issues with the methodology</a:t>
            </a:r>
            <a:endParaRPr lang="zh-TW" altLang="en-US" sz="3600" b="1" dirty="0"/>
          </a:p>
        </p:txBody>
      </p:sp>
      <p:pic>
        <p:nvPicPr>
          <p:cNvPr id="11" name="Picture 10"/>
          <p:cNvPicPr/>
          <p:nvPr/>
        </p:nvPicPr>
        <p:blipFill>
          <a:blip r:embed="rId3"/>
          <a:stretch>
            <a:fillRect/>
          </a:stretch>
        </p:blipFill>
        <p:spPr>
          <a:xfrm>
            <a:off x="401002" y="3384119"/>
            <a:ext cx="6055995" cy="3319145"/>
          </a:xfrm>
          <a:prstGeom prst="rect">
            <a:avLst/>
          </a:prstGeom>
        </p:spPr>
      </p:pic>
      <p:sp>
        <p:nvSpPr>
          <p:cNvPr id="12" name="Oval 11"/>
          <p:cNvSpPr/>
          <p:nvPr/>
        </p:nvSpPr>
        <p:spPr>
          <a:xfrm>
            <a:off x="3798169" y="5214620"/>
            <a:ext cx="495300" cy="45212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pic>
        <p:nvPicPr>
          <p:cNvPr id="13" name="Picture 12"/>
          <p:cNvPicPr/>
          <p:nvPr/>
        </p:nvPicPr>
        <p:blipFill>
          <a:blip r:embed="rId4"/>
          <a:stretch>
            <a:fillRect/>
          </a:stretch>
        </p:blipFill>
        <p:spPr>
          <a:xfrm>
            <a:off x="7067813" y="3297260"/>
            <a:ext cx="4698306" cy="3492861"/>
          </a:xfrm>
          <a:prstGeom prst="rect">
            <a:avLst/>
          </a:prstGeom>
        </p:spPr>
      </p:pic>
    </p:spTree>
    <p:extLst>
      <p:ext uri="{BB962C8B-B14F-4D97-AF65-F5344CB8AC3E}">
        <p14:creationId xmlns:p14="http://schemas.microsoft.com/office/powerpoint/2010/main" val="6844114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en-US" altLang="zh-TW" sz="3600" b="1" dirty="0"/>
              <a:t>What now?</a:t>
            </a:r>
            <a:endParaRPr lang="zh-TW" altLang="en-US" sz="3600" b="1" dirty="0"/>
          </a:p>
        </p:txBody>
      </p:sp>
      <p:sp>
        <p:nvSpPr>
          <p:cNvPr id="5" name="Content Placeholder 2"/>
          <p:cNvSpPr txBox="1">
            <a:spLocks/>
          </p:cNvSpPr>
          <p:nvPr/>
        </p:nvSpPr>
        <p:spPr>
          <a:xfrm>
            <a:off x="838200" y="942388"/>
            <a:ext cx="10515600" cy="26466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Conservation efforts</a:t>
            </a:r>
          </a:p>
          <a:p>
            <a:pPr lvl="1"/>
            <a:r>
              <a:rPr lang="en-US" altLang="zh-TW" dirty="0"/>
              <a:t>Removing invasive plant species</a:t>
            </a:r>
          </a:p>
          <a:p>
            <a:pPr lvl="1"/>
            <a:r>
              <a:rPr lang="en-US" altLang="zh-TW" dirty="0"/>
              <a:t>Planting native plant species</a:t>
            </a:r>
          </a:p>
          <a:p>
            <a:pPr lvl="1"/>
            <a:r>
              <a:rPr lang="en-US" altLang="zh-TW" dirty="0"/>
              <a:t>Public education </a:t>
            </a:r>
          </a:p>
          <a:p>
            <a:pPr lvl="1"/>
            <a:r>
              <a:rPr lang="en-US" altLang="zh-TW" dirty="0"/>
              <a:t>Habitat + animal monitoring</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4103" y="97972"/>
            <a:ext cx="6318894" cy="3552095"/>
          </a:xfrm>
          <a:prstGeom prst="rect">
            <a:avLst/>
          </a:prstGeom>
        </p:spPr>
      </p:pic>
      <p:pic>
        <p:nvPicPr>
          <p:cNvPr id="12" name="Picture 11"/>
          <p:cNvPicPr>
            <a:picLocks noChangeAspect="1"/>
          </p:cNvPicPr>
          <p:nvPr/>
        </p:nvPicPr>
        <p:blipFill>
          <a:blip r:embed="rId4"/>
          <a:stretch>
            <a:fillRect/>
          </a:stretch>
        </p:blipFill>
        <p:spPr>
          <a:xfrm>
            <a:off x="838200" y="3005090"/>
            <a:ext cx="8146324" cy="3704864"/>
          </a:xfrm>
          <a:prstGeom prst="rect">
            <a:avLst/>
          </a:prstGeom>
        </p:spPr>
      </p:pic>
    </p:spTree>
    <p:extLst>
      <p:ext uri="{BB962C8B-B14F-4D97-AF65-F5344CB8AC3E}">
        <p14:creationId xmlns:p14="http://schemas.microsoft.com/office/powerpoint/2010/main" val="32021954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6598902" y="2549148"/>
            <a:ext cx="4371421" cy="1976269"/>
          </a:xfrm>
          <a:prstGeom prst="rect">
            <a:avLst/>
          </a:prstGeom>
        </p:spPr>
      </p:pic>
      <p:pic>
        <p:nvPicPr>
          <p:cNvPr id="8" name="Picture 7"/>
          <p:cNvPicPr>
            <a:picLocks noChangeAspect="1"/>
          </p:cNvPicPr>
          <p:nvPr/>
        </p:nvPicPr>
        <p:blipFill>
          <a:blip r:embed="rId4"/>
          <a:stretch>
            <a:fillRect/>
          </a:stretch>
        </p:blipFill>
        <p:spPr>
          <a:xfrm>
            <a:off x="6598902" y="264683"/>
            <a:ext cx="4285629" cy="1216907"/>
          </a:xfrm>
          <a:prstGeom prst="rect">
            <a:avLst/>
          </a:prstGeom>
        </p:spPr>
      </p:pic>
      <p:pic>
        <p:nvPicPr>
          <p:cNvPr id="9" name="Picture 8"/>
          <p:cNvPicPr>
            <a:picLocks noChangeAspect="1"/>
          </p:cNvPicPr>
          <p:nvPr/>
        </p:nvPicPr>
        <p:blipFill>
          <a:blip r:embed="rId5"/>
          <a:stretch>
            <a:fillRect/>
          </a:stretch>
        </p:blipFill>
        <p:spPr>
          <a:xfrm>
            <a:off x="6598902" y="6077074"/>
            <a:ext cx="4371421" cy="248702"/>
          </a:xfrm>
          <a:prstGeom prst="rect">
            <a:avLst/>
          </a:prstGeom>
        </p:spPr>
      </p:pic>
      <p:sp>
        <p:nvSpPr>
          <p:cNvPr id="10" name="TextBox 9"/>
          <p:cNvSpPr txBox="1"/>
          <p:nvPr/>
        </p:nvSpPr>
        <p:spPr>
          <a:xfrm>
            <a:off x="11253285" y="5601262"/>
            <a:ext cx="896471" cy="1200329"/>
          </a:xfrm>
          <a:prstGeom prst="rect">
            <a:avLst/>
          </a:prstGeom>
          <a:noFill/>
          <a:ln w="38100">
            <a:solidFill>
              <a:srgbClr val="FF99FF"/>
            </a:solidFill>
          </a:ln>
        </p:spPr>
        <p:txBody>
          <a:bodyPr wrap="square" rtlCol="0">
            <a:spAutoFit/>
          </a:bodyPr>
          <a:lstStyle/>
          <a:p>
            <a:pPr algn="ctr"/>
            <a:r>
              <a:rPr lang="en-US" altLang="zh-TW" dirty="0"/>
              <a:t>NOCR</a:t>
            </a:r>
          </a:p>
          <a:p>
            <a:pPr algn="ctr"/>
            <a:r>
              <a:rPr lang="en-US" altLang="zh-TW" dirty="0"/>
              <a:t>ROPI</a:t>
            </a:r>
          </a:p>
          <a:p>
            <a:pPr algn="ctr"/>
            <a:r>
              <a:rPr lang="en-US" altLang="zh-TW" dirty="0"/>
              <a:t>EUST</a:t>
            </a:r>
          </a:p>
          <a:p>
            <a:pPr algn="ctr"/>
            <a:r>
              <a:rPr lang="en-US" altLang="zh-TW" dirty="0"/>
              <a:t>HOSP</a:t>
            </a:r>
            <a:endParaRPr lang="zh-TW" altLang="en-US" dirty="0"/>
          </a:p>
        </p:txBody>
      </p:sp>
      <p:sp>
        <p:nvSpPr>
          <p:cNvPr id="11" name="TextBox 10"/>
          <p:cNvSpPr txBox="1"/>
          <p:nvPr/>
        </p:nvSpPr>
        <p:spPr>
          <a:xfrm>
            <a:off x="11253285" y="2613950"/>
            <a:ext cx="896471" cy="923330"/>
          </a:xfrm>
          <a:prstGeom prst="rect">
            <a:avLst/>
          </a:prstGeom>
          <a:noFill/>
          <a:ln w="38100">
            <a:solidFill>
              <a:srgbClr val="FFFF00"/>
            </a:solidFill>
          </a:ln>
        </p:spPr>
        <p:txBody>
          <a:bodyPr wrap="square" rtlCol="0">
            <a:spAutoFit/>
          </a:bodyPr>
          <a:lstStyle/>
          <a:p>
            <a:pPr algn="ctr"/>
            <a:r>
              <a:rPr lang="en-US" altLang="zh-TW" dirty="0"/>
              <a:t>DCCO</a:t>
            </a:r>
          </a:p>
          <a:p>
            <a:pPr algn="ctr"/>
            <a:r>
              <a:rPr lang="en-US" altLang="zh-TW" dirty="0"/>
              <a:t>PECO</a:t>
            </a:r>
          </a:p>
          <a:p>
            <a:pPr algn="ctr"/>
            <a:r>
              <a:rPr lang="en-US" altLang="zh-TW" dirty="0"/>
              <a:t>Gulls</a:t>
            </a:r>
          </a:p>
        </p:txBody>
      </p:sp>
      <p:sp>
        <p:nvSpPr>
          <p:cNvPr id="12" name="TextBox 11"/>
          <p:cNvSpPr txBox="1"/>
          <p:nvPr/>
        </p:nvSpPr>
        <p:spPr>
          <a:xfrm>
            <a:off x="11253283" y="1112257"/>
            <a:ext cx="896471" cy="369332"/>
          </a:xfrm>
          <a:prstGeom prst="rect">
            <a:avLst/>
          </a:prstGeom>
          <a:noFill/>
          <a:ln w="38100">
            <a:solidFill>
              <a:srgbClr val="FFC000"/>
            </a:solidFill>
          </a:ln>
        </p:spPr>
        <p:txBody>
          <a:bodyPr wrap="square" rtlCol="0">
            <a:spAutoFit/>
          </a:bodyPr>
          <a:lstStyle/>
          <a:p>
            <a:pPr algn="ctr"/>
            <a:r>
              <a:rPr lang="en-US" altLang="zh-TW" dirty="0"/>
              <a:t>CAGO</a:t>
            </a:r>
          </a:p>
        </p:txBody>
      </p:sp>
      <p:sp>
        <p:nvSpPr>
          <p:cNvPr id="13" name="TextBox 12"/>
          <p:cNvSpPr txBox="1"/>
          <p:nvPr/>
        </p:nvSpPr>
        <p:spPr>
          <a:xfrm>
            <a:off x="11253282" y="365304"/>
            <a:ext cx="896471" cy="369332"/>
          </a:xfrm>
          <a:prstGeom prst="rect">
            <a:avLst/>
          </a:prstGeom>
          <a:noFill/>
          <a:ln w="38100">
            <a:solidFill>
              <a:srgbClr val="FFC000"/>
            </a:solidFill>
          </a:ln>
        </p:spPr>
        <p:txBody>
          <a:bodyPr wrap="square" rtlCol="0">
            <a:spAutoFit/>
          </a:bodyPr>
          <a:lstStyle/>
          <a:p>
            <a:pPr algn="ctr"/>
            <a:r>
              <a:rPr lang="en-US" altLang="zh-TW" dirty="0"/>
              <a:t>MALL</a:t>
            </a:r>
          </a:p>
        </p:txBody>
      </p:sp>
      <p:cxnSp>
        <p:nvCxnSpPr>
          <p:cNvPr id="15" name="Straight Connector 14"/>
          <p:cNvCxnSpPr>
            <a:endCxn id="13" idx="1"/>
          </p:cNvCxnSpPr>
          <p:nvPr/>
        </p:nvCxnSpPr>
        <p:spPr>
          <a:xfrm>
            <a:off x="10798740" y="365303"/>
            <a:ext cx="454542" cy="18466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2" idx="1"/>
          </p:cNvCxnSpPr>
          <p:nvPr/>
        </p:nvCxnSpPr>
        <p:spPr>
          <a:xfrm flipH="1">
            <a:off x="10798743" y="1296923"/>
            <a:ext cx="454540" cy="6251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1" idx="1"/>
          </p:cNvCxnSpPr>
          <p:nvPr/>
        </p:nvCxnSpPr>
        <p:spPr>
          <a:xfrm flipH="1" flipV="1">
            <a:off x="10884532" y="2683961"/>
            <a:ext cx="368753" cy="39165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0" idx="1"/>
          </p:cNvCxnSpPr>
          <p:nvPr/>
        </p:nvCxnSpPr>
        <p:spPr>
          <a:xfrm flipH="1" flipV="1">
            <a:off x="10798744" y="6196407"/>
            <a:ext cx="454541" cy="5020"/>
          </a:xfrm>
          <a:prstGeom prst="line">
            <a:avLst/>
          </a:prstGeom>
          <a:ln w="38100">
            <a:solidFill>
              <a:srgbClr val="FF99FF"/>
            </a:solidFill>
          </a:ln>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6"/>
          <a:stretch>
            <a:fillRect/>
          </a:stretch>
        </p:blipFill>
        <p:spPr>
          <a:xfrm>
            <a:off x="1" y="139852"/>
            <a:ext cx="6172161" cy="6361693"/>
          </a:xfrm>
          <a:prstGeom prst="rect">
            <a:avLst/>
          </a:prstGeom>
        </p:spPr>
      </p:pic>
    </p:spTree>
    <p:extLst>
      <p:ext uri="{BB962C8B-B14F-4D97-AF65-F5344CB8AC3E}">
        <p14:creationId xmlns:p14="http://schemas.microsoft.com/office/powerpoint/2010/main" val="27379705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en-US" altLang="zh-TW" sz="3600" b="1" dirty="0"/>
              <a:t>Biodiversity changes have sociological effects</a:t>
            </a:r>
            <a:endParaRPr lang="zh-TW" altLang="en-US" sz="3600" b="1" dirty="0"/>
          </a:p>
        </p:txBody>
      </p:sp>
      <p:sp>
        <p:nvSpPr>
          <p:cNvPr id="3" name="Content Placeholder 2"/>
          <p:cNvSpPr>
            <a:spLocks noGrp="1"/>
          </p:cNvSpPr>
          <p:nvPr>
            <p:ph idx="1"/>
          </p:nvPr>
        </p:nvSpPr>
        <p:spPr>
          <a:xfrm>
            <a:off x="838200" y="924346"/>
            <a:ext cx="10515600" cy="1934357"/>
          </a:xfrm>
        </p:spPr>
        <p:txBody>
          <a:bodyPr/>
          <a:lstStyle/>
          <a:p>
            <a:r>
              <a:rPr lang="en-US" altLang="zh-TW" dirty="0"/>
              <a:t>Decrease biodiversity =&gt; fewer opportunities to learn from and appreciate extinct species </a:t>
            </a:r>
            <a:r>
              <a:rPr lang="en-US" altLang="zh-TW" sz="1800" dirty="0"/>
              <a:t>(Chapin III </a:t>
            </a:r>
            <a:r>
              <a:rPr lang="en-US" altLang="zh-TW" sz="1800" i="1" dirty="0"/>
              <a:t>et al. </a:t>
            </a:r>
            <a:r>
              <a:rPr lang="en-US" altLang="zh-TW" sz="1800" dirty="0"/>
              <a:t>2000)</a:t>
            </a:r>
          </a:p>
          <a:p>
            <a:r>
              <a:rPr lang="en-US" altLang="zh-TW" dirty="0"/>
              <a:t>Degree of avian biodiversity experienced proportional to appreciation of nature </a:t>
            </a:r>
            <a:r>
              <a:rPr lang="en-US" altLang="zh-TW" sz="1800" dirty="0"/>
              <a:t>(</a:t>
            </a:r>
            <a:r>
              <a:rPr lang="en-US" altLang="zh-TW" sz="1800" dirty="0" err="1"/>
              <a:t>Clergeau</a:t>
            </a:r>
            <a:r>
              <a:rPr lang="en-US" altLang="zh-TW" sz="1800" dirty="0"/>
              <a:t> </a:t>
            </a:r>
            <a:r>
              <a:rPr lang="en-US" altLang="zh-TW" sz="1800" i="1" dirty="0"/>
              <a:t>et al. </a:t>
            </a:r>
            <a:r>
              <a:rPr lang="en-US" altLang="zh-TW" sz="1800" dirty="0"/>
              <a:t>2001)</a:t>
            </a:r>
          </a:p>
          <a:p>
            <a:endParaRPr lang="zh-TW" alt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5992" y="3635140"/>
            <a:ext cx="4037445" cy="268893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4345" y="3635141"/>
            <a:ext cx="3604476" cy="2688939"/>
          </a:xfrm>
          <a:prstGeom prst="rect">
            <a:avLst/>
          </a:prstGeom>
        </p:spPr>
      </p:pic>
      <p:sp>
        <p:nvSpPr>
          <p:cNvPr id="6" name="TextBox 5"/>
          <p:cNvSpPr txBox="1"/>
          <p:nvPr/>
        </p:nvSpPr>
        <p:spPr>
          <a:xfrm>
            <a:off x="4554097" y="4822701"/>
            <a:ext cx="2650836" cy="923330"/>
          </a:xfrm>
          <a:prstGeom prst="rect">
            <a:avLst/>
          </a:prstGeom>
          <a:noFill/>
        </p:spPr>
        <p:txBody>
          <a:bodyPr wrap="square" rtlCol="0">
            <a:spAutoFit/>
          </a:bodyPr>
          <a:lstStyle/>
          <a:p>
            <a:pPr algn="ctr"/>
            <a:r>
              <a:rPr lang="en-US" altLang="zh-TW" dirty="0"/>
              <a:t>Northern</a:t>
            </a:r>
          </a:p>
          <a:p>
            <a:pPr algn="ctr"/>
            <a:r>
              <a:rPr lang="en-US" altLang="zh-TW" dirty="0"/>
              <a:t>Spotted Owl </a:t>
            </a:r>
          </a:p>
          <a:p>
            <a:pPr algn="ctr"/>
            <a:r>
              <a:rPr lang="en-US" altLang="zh-TW" dirty="0"/>
              <a:t>( A few in BC)</a:t>
            </a:r>
            <a:endParaRPr lang="zh-TW" altLang="en-US" dirty="0"/>
          </a:p>
        </p:txBody>
      </p:sp>
      <p:sp>
        <p:nvSpPr>
          <p:cNvPr id="7" name="TextBox 6"/>
          <p:cNvSpPr txBox="1"/>
          <p:nvPr/>
        </p:nvSpPr>
        <p:spPr>
          <a:xfrm>
            <a:off x="1444345" y="6324079"/>
            <a:ext cx="2542311" cy="246221"/>
          </a:xfrm>
          <a:prstGeom prst="rect">
            <a:avLst/>
          </a:prstGeom>
          <a:noFill/>
        </p:spPr>
        <p:txBody>
          <a:bodyPr wrap="square" rtlCol="0">
            <a:spAutoFit/>
          </a:bodyPr>
          <a:lstStyle/>
          <a:p>
            <a:r>
              <a:rPr lang="en-US" altLang="zh-TW" sz="1000" dirty="0"/>
              <a:t>Photo: Robin </a:t>
            </a:r>
            <a:r>
              <a:rPr lang="en-US" altLang="zh-TW" sz="1000" dirty="0" err="1"/>
              <a:t>Loznak</a:t>
            </a:r>
            <a:endParaRPr lang="zh-TW" altLang="en-US" sz="1000" dirty="0"/>
          </a:p>
        </p:txBody>
      </p:sp>
      <p:sp>
        <p:nvSpPr>
          <p:cNvPr id="8" name="TextBox 7"/>
          <p:cNvSpPr txBox="1"/>
          <p:nvPr/>
        </p:nvSpPr>
        <p:spPr>
          <a:xfrm>
            <a:off x="6632865" y="6324079"/>
            <a:ext cx="2542311" cy="246221"/>
          </a:xfrm>
          <a:prstGeom prst="rect">
            <a:avLst/>
          </a:prstGeom>
          <a:noFill/>
        </p:spPr>
        <p:txBody>
          <a:bodyPr wrap="square" rtlCol="0">
            <a:spAutoFit/>
          </a:bodyPr>
          <a:lstStyle/>
          <a:p>
            <a:r>
              <a:rPr lang="en-US" altLang="zh-TW" sz="1000" dirty="0"/>
              <a:t>Photo: Unknown</a:t>
            </a:r>
            <a:endParaRPr lang="zh-TW" altLang="en-US" sz="1000" dirty="0"/>
          </a:p>
        </p:txBody>
      </p:sp>
      <p:sp>
        <p:nvSpPr>
          <p:cNvPr id="11" name="Content Placeholder 2"/>
          <p:cNvSpPr txBox="1">
            <a:spLocks/>
          </p:cNvSpPr>
          <p:nvPr/>
        </p:nvSpPr>
        <p:spPr>
          <a:xfrm>
            <a:off x="838200" y="264703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Problem: Humans living in an urban setting have a high chance of experiencing biological poverty </a:t>
            </a:r>
            <a:r>
              <a:rPr lang="en-US" altLang="zh-TW" sz="1800" dirty="0"/>
              <a:t>(</a:t>
            </a:r>
            <a:r>
              <a:rPr lang="en-US" altLang="zh-TW" sz="1800" dirty="0" err="1"/>
              <a:t>Melles</a:t>
            </a:r>
            <a:r>
              <a:rPr lang="en-US" altLang="zh-TW" sz="1800" dirty="0"/>
              <a:t> 2005)</a:t>
            </a:r>
          </a:p>
          <a:p>
            <a:endParaRPr lang="zh-TW" altLang="en-US" dirty="0"/>
          </a:p>
        </p:txBody>
      </p:sp>
    </p:spTree>
    <p:extLst>
      <p:ext uri="{BB962C8B-B14F-4D97-AF65-F5344CB8AC3E}">
        <p14:creationId xmlns:p14="http://schemas.microsoft.com/office/powerpoint/2010/main" val="3601026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898" y="-576647"/>
            <a:ext cx="12542147" cy="9406610"/>
          </a:xfrm>
          <a:prstGeom prst="rect">
            <a:avLst/>
          </a:prstGeom>
        </p:spPr>
      </p:pic>
      <p:sp>
        <p:nvSpPr>
          <p:cNvPr id="4" name="TextBox 3"/>
          <p:cNvSpPr txBox="1"/>
          <p:nvPr/>
        </p:nvSpPr>
        <p:spPr>
          <a:xfrm>
            <a:off x="0" y="6425513"/>
            <a:ext cx="4003589" cy="369332"/>
          </a:xfrm>
          <a:prstGeom prst="rect">
            <a:avLst/>
          </a:prstGeom>
          <a:noFill/>
        </p:spPr>
        <p:txBody>
          <a:bodyPr wrap="square" rtlCol="0">
            <a:spAutoFit/>
          </a:bodyPr>
          <a:lstStyle/>
          <a:p>
            <a:r>
              <a:rPr lang="en-US" altLang="zh-TW" dirty="0">
                <a:solidFill>
                  <a:schemeClr val="bg1"/>
                </a:solidFill>
              </a:rPr>
              <a:t>Photo: Craig Nagy</a:t>
            </a:r>
            <a:endParaRPr lang="zh-TW" altLang="en-US" dirty="0">
              <a:solidFill>
                <a:schemeClr val="bg1"/>
              </a:solidFill>
            </a:endParaRPr>
          </a:p>
        </p:txBody>
      </p:sp>
    </p:spTree>
    <p:extLst>
      <p:ext uri="{BB962C8B-B14F-4D97-AF65-F5344CB8AC3E}">
        <p14:creationId xmlns:p14="http://schemas.microsoft.com/office/powerpoint/2010/main" val="4255816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en-US" altLang="zh-TW" sz="3600" b="1" dirty="0"/>
              <a:t>Stanley Park has a high avian biodiversity</a:t>
            </a:r>
            <a:endParaRPr lang="zh-TW" altLang="en-US" sz="3600" b="1" dirty="0"/>
          </a:p>
        </p:txBody>
      </p:sp>
      <p:sp>
        <p:nvSpPr>
          <p:cNvPr id="3" name="Content Placeholder 2"/>
          <p:cNvSpPr>
            <a:spLocks noGrp="1"/>
          </p:cNvSpPr>
          <p:nvPr>
            <p:ph idx="1"/>
          </p:nvPr>
        </p:nvSpPr>
        <p:spPr>
          <a:xfrm>
            <a:off x="838200" y="924346"/>
            <a:ext cx="10515600" cy="5145528"/>
          </a:xfrm>
        </p:spPr>
        <p:txBody>
          <a:bodyPr>
            <a:normAutofit/>
          </a:bodyPr>
          <a:lstStyle/>
          <a:p>
            <a:r>
              <a:rPr lang="en-US" altLang="zh-TW" dirty="0"/>
              <a:t>It’s an Important Bird Area.</a:t>
            </a:r>
          </a:p>
          <a:p>
            <a:r>
              <a:rPr lang="en-US" altLang="zh-TW" dirty="0"/>
              <a:t>230+ avian species can be seen throughout the year.</a:t>
            </a:r>
          </a:p>
          <a:p>
            <a:endParaRPr lang="zh-TW" alt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66" y="1991899"/>
            <a:ext cx="7704572" cy="451201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1911" y="2062051"/>
            <a:ext cx="4007823" cy="4007823"/>
          </a:xfrm>
          <a:prstGeom prst="rect">
            <a:avLst/>
          </a:prstGeom>
        </p:spPr>
      </p:pic>
    </p:spTree>
    <p:extLst>
      <p:ext uri="{BB962C8B-B14F-4D97-AF65-F5344CB8AC3E}">
        <p14:creationId xmlns:p14="http://schemas.microsoft.com/office/powerpoint/2010/main" val="1587235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031" y="649511"/>
            <a:ext cx="8272635" cy="4655655"/>
          </a:xfrm>
          <a:prstGeom prst="rect">
            <a:avLst/>
          </a:prstGeom>
        </p:spPr>
      </p:pic>
      <p:sp>
        <p:nvSpPr>
          <p:cNvPr id="3" name="TextBox 2"/>
          <p:cNvSpPr txBox="1"/>
          <p:nvPr/>
        </p:nvSpPr>
        <p:spPr>
          <a:xfrm>
            <a:off x="1927653" y="5305166"/>
            <a:ext cx="3682315" cy="369332"/>
          </a:xfrm>
          <a:prstGeom prst="rect">
            <a:avLst/>
          </a:prstGeom>
          <a:noFill/>
        </p:spPr>
        <p:txBody>
          <a:bodyPr wrap="square" rtlCol="0">
            <a:spAutoFit/>
          </a:bodyPr>
          <a:lstStyle/>
          <a:p>
            <a:r>
              <a:rPr lang="en-US" altLang="zh-TW" dirty="0"/>
              <a:t>Photo: Stanley Park Ecology Society</a:t>
            </a:r>
            <a:endParaRPr lang="zh-TW" alt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9421" y="5305166"/>
            <a:ext cx="2790811" cy="1007793"/>
          </a:xfrm>
          <a:prstGeom prst="rect">
            <a:avLst/>
          </a:prstGeom>
        </p:spPr>
      </p:pic>
    </p:spTree>
    <p:extLst>
      <p:ext uri="{BB962C8B-B14F-4D97-AF65-F5344CB8AC3E}">
        <p14:creationId xmlns:p14="http://schemas.microsoft.com/office/powerpoint/2010/main" val="1435275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662" y="1"/>
            <a:ext cx="4352807" cy="320475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1948" y="0"/>
            <a:ext cx="5280226" cy="357051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71675" y="3150675"/>
            <a:ext cx="5560987" cy="3707325"/>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4996" y="3204754"/>
            <a:ext cx="5476445" cy="3653246"/>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32662" y="2858493"/>
            <a:ext cx="2859337" cy="4291687"/>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75829" y="-1760"/>
            <a:ext cx="4005077" cy="3152434"/>
          </a:xfrm>
          <a:prstGeom prst="rect">
            <a:avLst/>
          </a:prstGeom>
        </p:spPr>
      </p:pic>
      <p:sp>
        <p:nvSpPr>
          <p:cNvPr id="11" name="TextBox 10"/>
          <p:cNvSpPr txBox="1"/>
          <p:nvPr/>
        </p:nvSpPr>
        <p:spPr>
          <a:xfrm>
            <a:off x="0" y="2429954"/>
            <a:ext cx="12094755" cy="1323439"/>
          </a:xfrm>
          <a:prstGeom prst="rect">
            <a:avLst/>
          </a:prstGeom>
          <a:noFill/>
        </p:spPr>
        <p:txBody>
          <a:bodyPr wrap="square" rtlCol="0">
            <a:spAutoFit/>
          </a:bodyPr>
          <a:lstStyle/>
          <a:p>
            <a:pPr algn="ctr"/>
            <a:r>
              <a:rPr lang="en-CA" altLang="zh-TW" sz="4000" b="1" dirty="0">
                <a:ln w="28575">
                  <a:solidFill>
                    <a:schemeClr val="tx1"/>
                  </a:solidFill>
                </a:ln>
                <a:solidFill>
                  <a:schemeClr val="bg1"/>
                </a:solidFill>
              </a:rPr>
              <a:t>Have there been any changes in the various observed bird populations over time in Stanley Park? </a:t>
            </a:r>
            <a:endParaRPr lang="zh-TW" altLang="en-US" sz="4000" b="1" dirty="0">
              <a:ln w="28575">
                <a:solidFill>
                  <a:schemeClr val="tx1"/>
                </a:solidFill>
              </a:ln>
              <a:solidFill>
                <a:schemeClr val="bg1"/>
              </a:solidFill>
            </a:endParaRPr>
          </a:p>
        </p:txBody>
      </p:sp>
      <p:sp>
        <p:nvSpPr>
          <p:cNvPr id="9" name="TextBox 8"/>
          <p:cNvSpPr txBox="1"/>
          <p:nvPr/>
        </p:nvSpPr>
        <p:spPr>
          <a:xfrm>
            <a:off x="228600" y="6403584"/>
            <a:ext cx="11360728" cy="246221"/>
          </a:xfrm>
          <a:prstGeom prst="rect">
            <a:avLst/>
          </a:prstGeom>
          <a:noFill/>
        </p:spPr>
        <p:txBody>
          <a:bodyPr wrap="square" rtlCol="0">
            <a:spAutoFit/>
          </a:bodyPr>
          <a:lstStyle/>
          <a:p>
            <a:r>
              <a:rPr lang="en-US" altLang="zh-TW" sz="1000" dirty="0">
                <a:solidFill>
                  <a:schemeClr val="bg1"/>
                </a:solidFill>
              </a:rPr>
              <a:t>Photos (clockwise from GB heron): Frank Miles, John </a:t>
            </a:r>
            <a:r>
              <a:rPr lang="en-US" altLang="zh-TW" sz="1000" dirty="0" err="1">
                <a:solidFill>
                  <a:schemeClr val="bg1"/>
                </a:solidFill>
              </a:rPr>
              <a:t>Picken</a:t>
            </a:r>
            <a:r>
              <a:rPr lang="en-US" altLang="zh-TW" sz="1000" dirty="0">
                <a:solidFill>
                  <a:schemeClr val="bg1"/>
                </a:solidFill>
              </a:rPr>
              <a:t>, Hugh </a:t>
            </a:r>
            <a:r>
              <a:rPr lang="en-US" altLang="zh-TW" sz="1000" dirty="0" err="1">
                <a:solidFill>
                  <a:schemeClr val="bg1"/>
                </a:solidFill>
              </a:rPr>
              <a:t>Vandervoort</a:t>
            </a:r>
            <a:r>
              <a:rPr lang="en-US" altLang="zh-TW" sz="1000" dirty="0">
                <a:solidFill>
                  <a:schemeClr val="bg1"/>
                </a:solidFill>
              </a:rPr>
              <a:t>, Brian E Small, Rick &amp; Nora Bowers, </a:t>
            </a:r>
            <a:r>
              <a:rPr lang="en-US" altLang="zh-TW" sz="1000" dirty="0" err="1">
                <a:solidFill>
                  <a:schemeClr val="bg1"/>
                </a:solidFill>
              </a:rPr>
              <a:t>Arindam</a:t>
            </a:r>
            <a:r>
              <a:rPr lang="en-US" altLang="zh-TW" sz="1000" dirty="0">
                <a:solidFill>
                  <a:schemeClr val="bg1"/>
                </a:solidFill>
              </a:rPr>
              <a:t> Bhattacharya</a:t>
            </a:r>
            <a:endParaRPr lang="zh-TW" altLang="en-US" sz="1000" dirty="0">
              <a:solidFill>
                <a:schemeClr val="bg1"/>
              </a:solidFill>
            </a:endParaRPr>
          </a:p>
        </p:txBody>
      </p:sp>
      <p:sp>
        <p:nvSpPr>
          <p:cNvPr id="12" name="TextBox 11"/>
          <p:cNvSpPr txBox="1"/>
          <p:nvPr/>
        </p:nvSpPr>
        <p:spPr>
          <a:xfrm>
            <a:off x="2376805" y="7765"/>
            <a:ext cx="1273551" cy="646331"/>
          </a:xfrm>
          <a:prstGeom prst="rect">
            <a:avLst/>
          </a:prstGeom>
          <a:noFill/>
        </p:spPr>
        <p:txBody>
          <a:bodyPr wrap="square" rtlCol="0">
            <a:spAutoFit/>
          </a:bodyPr>
          <a:lstStyle/>
          <a:p>
            <a:pPr algn="ctr"/>
            <a:r>
              <a:rPr lang="en-US" altLang="zh-TW" dirty="0">
                <a:solidFill>
                  <a:schemeClr val="bg1"/>
                </a:solidFill>
              </a:rPr>
              <a:t>Great Blue Heron</a:t>
            </a:r>
            <a:endParaRPr lang="zh-TW" altLang="en-US" dirty="0">
              <a:solidFill>
                <a:schemeClr val="bg1"/>
              </a:solidFill>
            </a:endParaRPr>
          </a:p>
        </p:txBody>
      </p:sp>
      <p:sp>
        <p:nvSpPr>
          <p:cNvPr id="13" name="TextBox 12"/>
          <p:cNvSpPr txBox="1"/>
          <p:nvPr/>
        </p:nvSpPr>
        <p:spPr>
          <a:xfrm>
            <a:off x="7329735" y="7765"/>
            <a:ext cx="1273551" cy="646331"/>
          </a:xfrm>
          <a:prstGeom prst="rect">
            <a:avLst/>
          </a:prstGeom>
          <a:noFill/>
        </p:spPr>
        <p:txBody>
          <a:bodyPr wrap="square" rtlCol="0">
            <a:spAutoFit/>
          </a:bodyPr>
          <a:lstStyle/>
          <a:p>
            <a:pPr algn="ctr"/>
            <a:r>
              <a:rPr lang="en-US" altLang="zh-TW" dirty="0">
                <a:solidFill>
                  <a:schemeClr val="bg1"/>
                </a:solidFill>
              </a:rPr>
              <a:t>Common Loon</a:t>
            </a:r>
            <a:endParaRPr lang="zh-TW" altLang="en-US" dirty="0">
              <a:solidFill>
                <a:schemeClr val="bg1"/>
              </a:solidFill>
            </a:endParaRPr>
          </a:p>
        </p:txBody>
      </p:sp>
      <p:sp>
        <p:nvSpPr>
          <p:cNvPr id="14" name="TextBox 13"/>
          <p:cNvSpPr txBox="1"/>
          <p:nvPr/>
        </p:nvSpPr>
        <p:spPr>
          <a:xfrm>
            <a:off x="8455643" y="7765"/>
            <a:ext cx="1273551" cy="646331"/>
          </a:xfrm>
          <a:prstGeom prst="rect">
            <a:avLst/>
          </a:prstGeom>
          <a:noFill/>
        </p:spPr>
        <p:txBody>
          <a:bodyPr wrap="square" rtlCol="0">
            <a:spAutoFit/>
          </a:bodyPr>
          <a:lstStyle/>
          <a:p>
            <a:pPr algn="ctr"/>
            <a:r>
              <a:rPr lang="en-US" altLang="zh-TW" dirty="0">
                <a:solidFill>
                  <a:schemeClr val="bg1"/>
                </a:solidFill>
              </a:rPr>
              <a:t>Northern Flicker</a:t>
            </a:r>
            <a:endParaRPr lang="zh-TW" altLang="en-US" dirty="0">
              <a:solidFill>
                <a:schemeClr val="bg1"/>
              </a:solidFill>
            </a:endParaRPr>
          </a:p>
        </p:txBody>
      </p:sp>
      <p:sp>
        <p:nvSpPr>
          <p:cNvPr id="15" name="TextBox 14"/>
          <p:cNvSpPr txBox="1"/>
          <p:nvPr/>
        </p:nvSpPr>
        <p:spPr>
          <a:xfrm>
            <a:off x="3007549" y="5481537"/>
            <a:ext cx="1328526" cy="923330"/>
          </a:xfrm>
          <a:prstGeom prst="rect">
            <a:avLst/>
          </a:prstGeom>
          <a:noFill/>
        </p:spPr>
        <p:txBody>
          <a:bodyPr wrap="square" rtlCol="0">
            <a:spAutoFit/>
          </a:bodyPr>
          <a:lstStyle/>
          <a:p>
            <a:pPr algn="ctr"/>
            <a:r>
              <a:rPr lang="en-US" altLang="zh-TW" dirty="0">
                <a:solidFill>
                  <a:schemeClr val="bg1"/>
                </a:solidFill>
              </a:rPr>
              <a:t>Golden-Crowned Kinglet</a:t>
            </a:r>
            <a:endParaRPr lang="zh-TW" altLang="en-US" dirty="0">
              <a:solidFill>
                <a:schemeClr val="bg1"/>
              </a:solidFill>
            </a:endParaRPr>
          </a:p>
        </p:txBody>
      </p:sp>
      <p:sp>
        <p:nvSpPr>
          <p:cNvPr id="16" name="TextBox 15"/>
          <p:cNvSpPr txBox="1"/>
          <p:nvPr/>
        </p:nvSpPr>
        <p:spPr>
          <a:xfrm>
            <a:off x="8215398" y="5687761"/>
            <a:ext cx="1273551" cy="646331"/>
          </a:xfrm>
          <a:prstGeom prst="rect">
            <a:avLst/>
          </a:prstGeom>
          <a:noFill/>
        </p:spPr>
        <p:txBody>
          <a:bodyPr wrap="square" rtlCol="0">
            <a:spAutoFit/>
          </a:bodyPr>
          <a:lstStyle/>
          <a:p>
            <a:pPr algn="ctr"/>
            <a:r>
              <a:rPr lang="en-US" altLang="zh-TW" dirty="0">
                <a:solidFill>
                  <a:schemeClr val="bg1"/>
                </a:solidFill>
              </a:rPr>
              <a:t>Spotted Owl</a:t>
            </a:r>
            <a:endParaRPr lang="zh-TW" altLang="en-US" dirty="0">
              <a:solidFill>
                <a:schemeClr val="bg1"/>
              </a:solidFill>
            </a:endParaRPr>
          </a:p>
        </p:txBody>
      </p:sp>
      <p:sp>
        <p:nvSpPr>
          <p:cNvPr id="17" name="TextBox 16"/>
          <p:cNvSpPr txBox="1"/>
          <p:nvPr/>
        </p:nvSpPr>
        <p:spPr>
          <a:xfrm>
            <a:off x="9260286" y="5687760"/>
            <a:ext cx="1273551" cy="646331"/>
          </a:xfrm>
          <a:prstGeom prst="rect">
            <a:avLst/>
          </a:prstGeom>
          <a:noFill/>
        </p:spPr>
        <p:txBody>
          <a:bodyPr wrap="square" rtlCol="0">
            <a:spAutoFit/>
          </a:bodyPr>
          <a:lstStyle/>
          <a:p>
            <a:pPr algn="ctr"/>
            <a:r>
              <a:rPr lang="en-US" altLang="zh-TW" dirty="0">
                <a:solidFill>
                  <a:schemeClr val="bg1"/>
                </a:solidFill>
              </a:rPr>
              <a:t>California Quail</a:t>
            </a:r>
          </a:p>
        </p:txBody>
      </p:sp>
    </p:spTree>
    <p:extLst>
      <p:ext uri="{BB962C8B-B14F-4D97-AF65-F5344CB8AC3E}">
        <p14:creationId xmlns:p14="http://schemas.microsoft.com/office/powerpoint/2010/main" val="3012632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en-US" altLang="zh-TW" sz="3600" b="1" dirty="0"/>
              <a:t>A previous SPES study found…</a:t>
            </a:r>
            <a:endParaRPr lang="zh-TW" altLang="en-US" sz="3600" b="1" dirty="0"/>
          </a:p>
        </p:txBody>
      </p:sp>
      <p:sp>
        <p:nvSpPr>
          <p:cNvPr id="3" name="Content Placeholder 2"/>
          <p:cNvSpPr>
            <a:spLocks noGrp="1"/>
          </p:cNvSpPr>
          <p:nvPr>
            <p:ph idx="1"/>
          </p:nvPr>
        </p:nvSpPr>
        <p:spPr>
          <a:xfrm>
            <a:off x="838200" y="1039011"/>
            <a:ext cx="10515600" cy="1928914"/>
          </a:xfrm>
        </p:spPr>
        <p:txBody>
          <a:bodyPr>
            <a:normAutofit/>
          </a:bodyPr>
          <a:lstStyle/>
          <a:p>
            <a:r>
              <a:rPr lang="en-US" altLang="zh-TW" dirty="0"/>
              <a:t>Decline in fish-eating diving bird species</a:t>
            </a:r>
          </a:p>
          <a:p>
            <a:r>
              <a:rPr lang="en-US" altLang="zh-TW" dirty="0"/>
              <a:t>Threats: industrial pollution, overfishing, habitat degradation, urban encroachment, climate change, disturbance from humans + off-leash dogs, watercraft in intertidal areas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3300" y="3476625"/>
            <a:ext cx="4604349" cy="305038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7174" y="3476625"/>
            <a:ext cx="4048125" cy="30480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50" y="3476625"/>
            <a:ext cx="4572000" cy="3048000"/>
          </a:xfrm>
          <a:prstGeom prst="rect">
            <a:avLst/>
          </a:prstGeom>
        </p:spPr>
      </p:pic>
      <p:sp>
        <p:nvSpPr>
          <p:cNvPr id="8" name="TextBox 7"/>
          <p:cNvSpPr txBox="1"/>
          <p:nvPr/>
        </p:nvSpPr>
        <p:spPr>
          <a:xfrm>
            <a:off x="57150" y="3474244"/>
            <a:ext cx="1895475" cy="923330"/>
          </a:xfrm>
          <a:prstGeom prst="rect">
            <a:avLst/>
          </a:prstGeom>
          <a:noFill/>
        </p:spPr>
        <p:txBody>
          <a:bodyPr wrap="square" rtlCol="0">
            <a:spAutoFit/>
          </a:bodyPr>
          <a:lstStyle/>
          <a:p>
            <a:r>
              <a:rPr lang="en-US" altLang="zh-TW" dirty="0">
                <a:solidFill>
                  <a:schemeClr val="bg1"/>
                </a:solidFill>
              </a:rPr>
              <a:t>Pelagic</a:t>
            </a:r>
          </a:p>
          <a:p>
            <a:r>
              <a:rPr lang="en-US" altLang="zh-TW" dirty="0">
                <a:solidFill>
                  <a:schemeClr val="bg1"/>
                </a:solidFill>
              </a:rPr>
              <a:t>PC: Nick + Nora Bowers</a:t>
            </a:r>
            <a:endParaRPr lang="zh-TW" altLang="en-US" dirty="0">
              <a:solidFill>
                <a:schemeClr val="bg1"/>
              </a:solidFill>
            </a:endParaRPr>
          </a:p>
        </p:txBody>
      </p:sp>
      <p:sp>
        <p:nvSpPr>
          <p:cNvPr id="9" name="TextBox 8"/>
          <p:cNvSpPr txBox="1"/>
          <p:nvPr/>
        </p:nvSpPr>
        <p:spPr>
          <a:xfrm>
            <a:off x="4629150" y="3474244"/>
            <a:ext cx="1895475" cy="646331"/>
          </a:xfrm>
          <a:prstGeom prst="rect">
            <a:avLst/>
          </a:prstGeom>
          <a:noFill/>
        </p:spPr>
        <p:txBody>
          <a:bodyPr wrap="square" rtlCol="0">
            <a:spAutoFit/>
          </a:bodyPr>
          <a:lstStyle/>
          <a:p>
            <a:r>
              <a:rPr lang="en-US" altLang="zh-TW" dirty="0">
                <a:solidFill>
                  <a:schemeClr val="bg1"/>
                </a:solidFill>
              </a:rPr>
              <a:t>Double-Crested</a:t>
            </a:r>
          </a:p>
          <a:p>
            <a:r>
              <a:rPr lang="en-US" altLang="zh-TW" dirty="0">
                <a:solidFill>
                  <a:schemeClr val="bg1"/>
                </a:solidFill>
              </a:rPr>
              <a:t>PC: Laura Meyers</a:t>
            </a:r>
            <a:endParaRPr lang="zh-TW" altLang="en-US" dirty="0">
              <a:solidFill>
                <a:schemeClr val="bg1"/>
              </a:solidFill>
            </a:endParaRPr>
          </a:p>
        </p:txBody>
      </p:sp>
      <p:sp>
        <p:nvSpPr>
          <p:cNvPr id="10" name="TextBox 9"/>
          <p:cNvSpPr txBox="1"/>
          <p:nvPr/>
        </p:nvSpPr>
        <p:spPr>
          <a:xfrm>
            <a:off x="10062174" y="3476625"/>
            <a:ext cx="1895475" cy="646331"/>
          </a:xfrm>
          <a:prstGeom prst="rect">
            <a:avLst/>
          </a:prstGeom>
          <a:noFill/>
        </p:spPr>
        <p:txBody>
          <a:bodyPr wrap="square" rtlCol="0">
            <a:spAutoFit/>
          </a:bodyPr>
          <a:lstStyle/>
          <a:p>
            <a:pPr algn="r"/>
            <a:r>
              <a:rPr lang="en-US" altLang="zh-TW" dirty="0">
                <a:solidFill>
                  <a:schemeClr val="bg1"/>
                </a:solidFill>
              </a:rPr>
              <a:t>Brandt’s</a:t>
            </a:r>
          </a:p>
          <a:p>
            <a:pPr algn="r"/>
            <a:r>
              <a:rPr lang="en-US" altLang="zh-TW" dirty="0">
                <a:solidFill>
                  <a:schemeClr val="bg1"/>
                </a:solidFill>
              </a:rPr>
              <a:t>PC: Jan </a:t>
            </a:r>
            <a:r>
              <a:rPr lang="en-US" altLang="zh-TW" dirty="0" err="1">
                <a:solidFill>
                  <a:schemeClr val="bg1"/>
                </a:solidFill>
              </a:rPr>
              <a:t>Arendtsz</a:t>
            </a:r>
            <a:endParaRPr lang="zh-TW" altLang="en-US" dirty="0">
              <a:solidFill>
                <a:schemeClr val="bg1"/>
              </a:solidFill>
            </a:endParaRPr>
          </a:p>
        </p:txBody>
      </p:sp>
      <p:sp>
        <p:nvSpPr>
          <p:cNvPr id="14" name="Content Placeholder 2"/>
          <p:cNvSpPr txBox="1">
            <a:spLocks/>
          </p:cNvSpPr>
          <p:nvPr/>
        </p:nvSpPr>
        <p:spPr>
          <a:xfrm>
            <a:off x="4477398" y="2659669"/>
            <a:ext cx="10515600" cy="31988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dirty="0"/>
              <a:t>&lt;= habituation to humans</a:t>
            </a:r>
            <a:endParaRPr lang="zh-TW" altLang="en-US" dirty="0"/>
          </a:p>
        </p:txBody>
      </p:sp>
      <p:sp>
        <p:nvSpPr>
          <p:cNvPr id="15" name="Content Placeholder 2"/>
          <p:cNvSpPr txBox="1">
            <a:spLocks/>
          </p:cNvSpPr>
          <p:nvPr/>
        </p:nvSpPr>
        <p:spPr>
          <a:xfrm>
            <a:off x="838200" y="2691961"/>
            <a:ext cx="5257800" cy="47534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Increase in cormorants</a:t>
            </a:r>
            <a:endParaRPr lang="zh-TW" altLang="en-US" dirty="0"/>
          </a:p>
        </p:txBody>
      </p:sp>
      <p:sp>
        <p:nvSpPr>
          <p:cNvPr id="11" name="TextBox 10"/>
          <p:cNvSpPr txBox="1"/>
          <p:nvPr/>
        </p:nvSpPr>
        <p:spPr>
          <a:xfrm>
            <a:off x="619432" y="4397574"/>
            <a:ext cx="10815484" cy="1938992"/>
          </a:xfrm>
          <a:prstGeom prst="rect">
            <a:avLst/>
          </a:prstGeom>
          <a:noFill/>
        </p:spPr>
        <p:txBody>
          <a:bodyPr wrap="square" rtlCol="0">
            <a:spAutoFit/>
          </a:bodyPr>
          <a:lstStyle/>
          <a:p>
            <a:pPr algn="ctr"/>
            <a:r>
              <a:rPr lang="en-US" altLang="zh-TW" sz="4000" b="1" dirty="0">
                <a:ln>
                  <a:solidFill>
                    <a:sysClr val="windowText" lastClr="000000"/>
                  </a:solidFill>
                </a:ln>
                <a:solidFill>
                  <a:schemeClr val="bg1"/>
                </a:solidFill>
              </a:rPr>
              <a:t>Prediction: Increase in population + urbanization =&gt; more disturbances =&gt; biodiversity changes</a:t>
            </a:r>
            <a:endParaRPr lang="zh-TW" altLang="en-US" sz="4000" b="1" dirty="0">
              <a:ln>
                <a:solidFill>
                  <a:sysClr val="windowText" lastClr="000000"/>
                </a:solidFill>
              </a:ln>
              <a:solidFill>
                <a:schemeClr val="bg1"/>
              </a:solidFill>
            </a:endParaRPr>
          </a:p>
          <a:p>
            <a:pPr algn="ctr"/>
            <a:endParaRPr lang="zh-TW" altLang="en-US" sz="4000" b="1" dirty="0">
              <a:ln>
                <a:solidFill>
                  <a:sysClr val="windowText" lastClr="000000"/>
                </a:solidFill>
              </a:ln>
              <a:solidFill>
                <a:schemeClr val="bg1"/>
              </a:solidFill>
            </a:endParaRPr>
          </a:p>
        </p:txBody>
      </p:sp>
    </p:spTree>
    <p:extLst>
      <p:ext uri="{BB962C8B-B14F-4D97-AF65-F5344CB8AC3E}">
        <p14:creationId xmlns:p14="http://schemas.microsoft.com/office/powerpoint/2010/main" val="398751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P spid="9" grpId="0"/>
      <p:bldP spid="10" grpId="0"/>
      <p:bldP spid="14" grpId="0"/>
      <p:bldP spid="15" grpId="0"/>
      <p:bldP spid="1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2843</TotalTime>
  <Words>2706</Words>
  <Application>Microsoft Office PowerPoint</Application>
  <PresentationFormat>Widescreen</PresentationFormat>
  <Paragraphs>476</Paragraphs>
  <Slides>46</Slides>
  <Notes>37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新細明體</vt:lpstr>
      <vt:lpstr>Arial</vt:lpstr>
      <vt:lpstr>Calibri</vt:lpstr>
      <vt:lpstr>Calibri Light</vt:lpstr>
      <vt:lpstr>Office Theme</vt:lpstr>
      <vt:lpstr>An Analysis of Bird Population Trends in Stanley Park</vt:lpstr>
      <vt:lpstr>PowerPoint Presentation</vt:lpstr>
      <vt:lpstr>Biodiversity losses have negative ecological effects</vt:lpstr>
      <vt:lpstr>Tracking biodiversity in parks is important</vt:lpstr>
      <vt:lpstr>PowerPoint Presentation</vt:lpstr>
      <vt:lpstr>Stanley Park has a high avian biodiversity</vt:lpstr>
      <vt:lpstr>PowerPoint Presentation</vt:lpstr>
      <vt:lpstr>PowerPoint Presentation</vt:lpstr>
      <vt:lpstr>A previous SPES study found…</vt:lpstr>
      <vt:lpstr>PowerPoint Presentation</vt:lpstr>
      <vt:lpstr>Methods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Not all disturbance-habituated species have stable/increasing biodiversity measures</vt:lpstr>
      <vt:lpstr>Not all less disturbance-habituated species have decreasing biodiversity measures</vt:lpstr>
      <vt:lpstr>A previous SPES study found…</vt:lpstr>
      <vt:lpstr>PowerPoint Presentation</vt:lpstr>
      <vt:lpstr>PowerPoint Presentation</vt:lpstr>
      <vt:lpstr>PowerPoint Presentation</vt:lpstr>
      <vt:lpstr>PowerPoint Presentation</vt:lpstr>
      <vt:lpstr>Acknowledgements</vt:lpstr>
      <vt:lpstr>PowerPoint Presentation</vt:lpstr>
      <vt:lpstr>PowerPoint Presentation</vt:lpstr>
      <vt:lpstr>PowerPoint Presentation</vt:lpstr>
      <vt:lpstr>PowerPoint Presentation</vt:lpstr>
      <vt:lpstr>PowerPoint Presentation</vt:lpstr>
      <vt:lpstr>Possible explanations for decreases in biodiversity</vt:lpstr>
      <vt:lpstr>Possible explanations for increases in biodiversity</vt:lpstr>
      <vt:lpstr>Some issues with the methodology</vt:lpstr>
      <vt:lpstr>What now?</vt:lpstr>
      <vt:lpstr>PowerPoint Presentation</vt:lpstr>
      <vt:lpstr>Biodiversity changes have sociological effects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Bird Population Trends in Metro Vancouver’s Stanley Park and the Iona Beach Regional Park</dc:title>
  <dc:creator>Paul VC</dc:creator>
  <cp:lastModifiedBy>Paul VC</cp:lastModifiedBy>
  <cp:revision>191</cp:revision>
  <dcterms:created xsi:type="dcterms:W3CDTF">2016-09-24T18:04:29Z</dcterms:created>
  <dcterms:modified xsi:type="dcterms:W3CDTF">2017-07-25T06:18:40Z</dcterms:modified>
</cp:coreProperties>
</file>